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6" r:id="rId5"/>
    <p:sldId id="265" r:id="rId6"/>
    <p:sldId id="267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3310F-258E-BB45-BDA7-4063E97A0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A8650B-9F41-9347-86F1-13112692C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948B8-97A8-6D46-907B-9F566F041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715EF-33E8-8E4E-B260-4EF585E8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38B13-24CC-8147-AF1F-A32FEF2EC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18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87D13-828B-E943-AFDA-FDAF5658B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0C1141-2157-6547-9AF7-CD697DE64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160B9-5325-5244-9D54-4D490C018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1ADAE-5E66-D246-A1AA-DC9C4FE5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70B92-4164-FD47-983B-9E0C7683E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8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91024B-4D83-5D41-A722-061E949FD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59B96-77B1-6E47-ACFE-3FD24F177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4F3AA-A0A2-644C-A69E-17EF696F0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4352C-4C0D-8741-A682-63C04C9AD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C630A-AED0-B44F-BD05-8D9781095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3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3A8A1-5D62-814C-A225-5E8E71DB6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91948-C052-7D4D-AFA5-8F271F135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18373-BBBD-914F-B64C-F8232C00F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0C84E-39AF-074C-84E1-FCB7C758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24B56-1FEF-454A-859D-44233B6D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6BE3-9EE2-8248-8B5C-9DDF147B8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FF0A9-D96B-DB4A-A25C-0A3A046B5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E7F7B-8ADF-7540-9A54-E00BD5FF4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24D06-87A1-8340-A4C9-9B99EE36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61A01-5E73-164C-A4D4-070DFA244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1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CB2A6-BF5A-C640-AF99-84D58D2D7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C521-C48D-4643-B182-862CD3F63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E9550-7F9F-F943-822D-27385E143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8444D-5026-3842-B31E-5315E96B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B6C8E-20A9-0745-9E4A-A500D0D9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AC254-FF0A-6548-86C4-CD3D92257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8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17A3C-BABC-2D46-8158-EC088C4B4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2F076-4EF9-D841-B88A-D0B276475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2C37BB-AC57-8946-B8CA-D6741EF5A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CAF6D-A074-FF45-847D-7A639EB49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9BB1D-684D-D04F-B7AC-42BB662E63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5CD4-6A60-0540-86CC-99363B344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F69E9-829F-994F-9DED-99810996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97D3DF-4512-FC41-B75D-D46E5D37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3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DCB90-A7CA-F540-A1D5-309DE1DE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36F471-39B7-3548-A507-0A5C4176F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881DF-1C11-524A-A2D6-102D6D1CB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CC115-84F6-EF45-9B95-B7D1AF47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2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0725B6-0E80-774F-9703-330277150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2357B8-6576-1E48-A351-D99B7798E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C13B1-542D-E54C-9187-DD78C669D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3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82798-3FD7-A040-8BD6-5F342384A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DBC04-FD82-A84C-BEAB-A3AB814B0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32EA22-C715-4D4F-922F-0BE635E8D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D57AB-7C11-BA4E-928A-C5B53A06B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671BC3-045D-A746-808C-984939DD4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988F83-966F-E04A-885D-C700F849C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0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19BC-B5E7-254D-9462-4ADE7BA2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C7B51C-AEA3-634E-9FFE-21F577A9E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4DEF2-2A13-B441-BA76-AB3501C15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0220D-5619-D849-A779-62F544DC2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C357A-FAB2-D149-9735-E8795E48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DA3B8-FEF4-004E-8A45-F1AC6D93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61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E139BE-E03E-C540-BDA0-7615D2D94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46CF8-0CE6-EA42-AD51-836F4B055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8516C-F33C-3B4B-AFFD-DC9C5ED0AA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9ED7-864F-2649-A37F-0A734CCC0114}" type="datetimeFigureOut">
              <a:rPr lang="en-US" smtClean="0"/>
              <a:t>9/16/19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1E8FA-8CEB-C048-B7F9-F996D6F5F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A7A62-1D01-D444-B736-1A3ADDF29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32E67-46A7-184B-9401-82D35B775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1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best.org.br/scientific-program/bbest-tour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5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365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A9B45-9D86-C34C-9D0B-950E2907A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Autofit/>
          </a:bodyPr>
          <a:lstStyle/>
          <a:p>
            <a:pPr algn="r"/>
            <a:r>
              <a:rPr lang="en-US" sz="4400" b="1" dirty="0">
                <a:solidFill>
                  <a:srgbClr val="FFFFFF"/>
                </a:solidFill>
              </a:rPr>
              <a:t>BBEST 2020</a:t>
            </a:r>
            <a:br>
              <a:rPr lang="en-US" sz="4400" b="1" dirty="0">
                <a:solidFill>
                  <a:srgbClr val="FFFFFF"/>
                </a:solidFill>
              </a:rPr>
            </a:br>
            <a:r>
              <a:rPr lang="en-US" sz="4400" b="1" dirty="0">
                <a:solidFill>
                  <a:srgbClr val="FFFFFF"/>
                </a:solidFill>
              </a:rPr>
              <a:t>Brazilian Bioenergy Science and Technology </a:t>
            </a:r>
            <a:r>
              <a:rPr lang="en-US" sz="4400" b="1" dirty="0" err="1">
                <a:solidFill>
                  <a:srgbClr val="FFFFFF"/>
                </a:solidFill>
              </a:rPr>
              <a:t>Conferece</a:t>
            </a:r>
            <a:r>
              <a:rPr lang="en-US" sz="4400" b="1" dirty="0">
                <a:solidFill>
                  <a:srgbClr val="FFFFFF"/>
                </a:solidFill>
              </a:rPr>
              <a:t> </a:t>
            </a:r>
            <a:r>
              <a:rPr lang="pt-BR" sz="4400" b="1" dirty="0">
                <a:solidFill>
                  <a:srgbClr val="FFFFFF"/>
                </a:solidFill>
              </a:rPr>
              <a:t>i</a:t>
            </a:r>
            <a:endParaRPr lang="en-US" sz="44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FCFFC9-F3C9-8340-B760-E50190595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en-US" sz="3600" b="1">
                <a:solidFill>
                  <a:srgbClr val="FFFFFF"/>
                </a:solidFill>
              </a:rPr>
              <a:t>March 30</a:t>
            </a:r>
            <a:r>
              <a:rPr lang="en-US" sz="3600" b="1" baseline="30000">
                <a:solidFill>
                  <a:srgbClr val="FFFFFF"/>
                </a:solidFill>
              </a:rPr>
              <a:t>th</a:t>
            </a:r>
            <a:r>
              <a:rPr lang="en-US" sz="3600" b="1">
                <a:solidFill>
                  <a:srgbClr val="FFFFFF"/>
                </a:solidFill>
              </a:rPr>
              <a:t> - April 1</a:t>
            </a:r>
            <a:r>
              <a:rPr lang="en-US" sz="3600" b="1" baseline="30000">
                <a:solidFill>
                  <a:srgbClr val="FFFFFF"/>
                </a:solidFill>
              </a:rPr>
              <a:t>st</a:t>
            </a:r>
            <a:endParaRPr lang="en-US" sz="3600" b="1">
              <a:solidFill>
                <a:srgbClr val="FFFFFF"/>
              </a:solidFill>
            </a:endParaRPr>
          </a:p>
          <a:p>
            <a:pPr algn="r"/>
            <a:r>
              <a:rPr lang="en-US" sz="3600" b="1">
                <a:solidFill>
                  <a:srgbClr val="FFFFFF"/>
                </a:solidFill>
              </a:rPr>
              <a:t>Hotel Renaissance, São Paulo</a:t>
            </a:r>
          </a:p>
        </p:txBody>
      </p:sp>
      <p:cxnSp>
        <p:nvCxnSpPr>
          <p:cNvPr id="23" name="Straight Connector 17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D93EBC02-86A3-A246-B351-2DB44EF8E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11" y="-1"/>
            <a:ext cx="6368400" cy="688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7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44BAB-D103-9F46-A147-B14753E0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52" y="-29602"/>
            <a:ext cx="10515600" cy="1325563"/>
          </a:xfrm>
        </p:spPr>
        <p:txBody>
          <a:bodyPr>
            <a:normAutofit/>
          </a:bodyPr>
          <a:lstStyle/>
          <a:p>
            <a:br>
              <a:rPr lang="en-US" sz="3200" b="1" dirty="0"/>
            </a:br>
            <a:endParaRPr lang="en-US" sz="32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7F3E5D-AF5F-3E4D-B753-A7E6CFDC6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12" y="695481"/>
            <a:ext cx="3814392" cy="4844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Policy Day March </a:t>
            </a:r>
            <a:r>
              <a:rPr lang="pt-BR" sz="2000" dirty="0" err="1"/>
              <a:t>30th</a:t>
            </a:r>
            <a:r>
              <a:rPr lang="pt-BR" sz="2000" dirty="0"/>
              <a:t>, 2020</a:t>
            </a:r>
          </a:p>
          <a:p>
            <a:pPr marL="0" indent="0">
              <a:buNone/>
            </a:pPr>
            <a:r>
              <a:rPr lang="pt-BR" sz="2000" dirty="0" err="1"/>
              <a:t>Bioenergy</a:t>
            </a:r>
            <a:r>
              <a:rPr lang="pt-BR" sz="2000" dirty="0"/>
              <a:t> </a:t>
            </a:r>
            <a:r>
              <a:rPr lang="pt-BR" sz="2000" dirty="0" err="1"/>
              <a:t>Innovation</a:t>
            </a: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4AA5376-1BE7-BD46-9C7C-E10832A02C77}"/>
              </a:ext>
            </a:extLst>
          </p:cNvPr>
          <p:cNvCxnSpPr>
            <a:cxnSpLocks/>
          </p:cNvCxnSpPr>
          <p:nvPr/>
        </p:nvCxnSpPr>
        <p:spPr>
          <a:xfrm flipH="1">
            <a:off x="10692453" y="1961930"/>
            <a:ext cx="253999" cy="0"/>
          </a:xfrm>
          <a:prstGeom prst="straightConnector1">
            <a:avLst/>
          </a:prstGeom>
          <a:ln>
            <a:solidFill>
              <a:schemeClr val="bg1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E20E73-5AEC-1447-BB4C-645D6CF36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851011"/>
              </p:ext>
            </p:extLst>
          </p:nvPr>
        </p:nvGraphicFramePr>
        <p:xfrm>
          <a:off x="4249603" y="535668"/>
          <a:ext cx="7507185" cy="57780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7185">
                  <a:extLst>
                    <a:ext uri="{9D8B030D-6E8A-4147-A177-3AD203B41FA5}">
                      <a16:colId xmlns:a16="http://schemas.microsoft.com/office/drawing/2014/main" val="4066960232"/>
                    </a:ext>
                  </a:extLst>
                </a:gridCol>
              </a:tblGrid>
              <a:tr h="80294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Plenary Keynote Panel 1: The place of the low carbon bioeconomy in the new dynamics of global energy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6" marR="8966" marT="8966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646769"/>
                  </a:ext>
                </a:extLst>
              </a:tr>
              <a:tr h="74193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Plenary Panel 2: Bioenergy Status Update and Sustainability Governance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6" marR="8966" marT="8966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885897"/>
                  </a:ext>
                </a:extLst>
              </a:tr>
              <a:tr h="120442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Plenary Panel 3: Demand pull, public policies and recognition of environmental services (mandates, carbon pricing, RenovaBio, Clean Fuels Standard, RED II, LCFS)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6" marR="8966" marT="8966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61232"/>
                  </a:ext>
                </a:extLst>
              </a:tr>
              <a:tr h="74193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Plenary Panel 4: Bioenergy in transportation and the electrification debate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6" marR="8966" marT="8966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69343"/>
                  </a:ext>
                </a:extLst>
              </a:tr>
              <a:tr h="74193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Plenary Panel 5: Financing the Bioeconomy, the role of green bonds and financial institutions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6" marR="8966" marT="8966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148935"/>
                  </a:ext>
                </a:extLst>
              </a:tr>
              <a:tr h="74193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Plenary Panel 6: Technology push policies and supporting the Bioeconomy innovation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6" marR="8966" marT="8966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005180"/>
                  </a:ext>
                </a:extLst>
              </a:tr>
              <a:tr h="80294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Plenary Panel 7: </a:t>
                      </a:r>
                      <a:r>
                        <a:rPr lang="en-US" sz="2000" u="none" strike="noStrike" dirty="0" err="1">
                          <a:effectLst/>
                        </a:rPr>
                        <a:t>Biofuture</a:t>
                      </a:r>
                      <a:r>
                        <a:rPr lang="en-US" sz="2000" u="none" strike="noStrike" dirty="0">
                          <a:effectLst/>
                        </a:rPr>
                        <a:t> Summit Wrap-Up and Open Debate: - Towards a </a:t>
                      </a:r>
                      <a:r>
                        <a:rPr lang="en-US" sz="2000" u="none" strike="noStrike" dirty="0" err="1">
                          <a:effectLst/>
                        </a:rPr>
                        <a:t>Biofuture</a:t>
                      </a:r>
                      <a:r>
                        <a:rPr lang="en-US" sz="2000" u="none" strike="noStrike" dirty="0">
                          <a:effectLst/>
                        </a:rPr>
                        <a:t> Blueprint for the </a:t>
                      </a:r>
                      <a:r>
                        <a:rPr lang="en-US" sz="2000" u="none" strike="noStrike" dirty="0" err="1">
                          <a:effectLst/>
                        </a:rPr>
                        <a:t>Bioeconomy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66" marR="8966" marT="8966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411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96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44BAB-D103-9F46-A147-B14753E0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52" y="-29602"/>
            <a:ext cx="10515600" cy="1325563"/>
          </a:xfrm>
        </p:spPr>
        <p:txBody>
          <a:bodyPr>
            <a:normAutofit/>
          </a:bodyPr>
          <a:lstStyle/>
          <a:p>
            <a:br>
              <a:rPr lang="en-US" sz="3200" b="1" dirty="0"/>
            </a:br>
            <a:endParaRPr lang="en-US" sz="32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7F3E5D-AF5F-3E4D-B753-A7E6CFDC6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12" y="695481"/>
            <a:ext cx="3814392" cy="4844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 err="1"/>
              <a:t>Parallel</a:t>
            </a:r>
            <a:r>
              <a:rPr lang="pt-BR" sz="2000" dirty="0"/>
              <a:t> </a:t>
            </a:r>
            <a:r>
              <a:rPr lang="pt-BR" sz="2000" dirty="0" err="1"/>
              <a:t>Sessions</a:t>
            </a:r>
            <a:r>
              <a:rPr lang="pt-BR" sz="2000" dirty="0"/>
              <a:t> </a:t>
            </a:r>
            <a:r>
              <a:rPr lang="pt-BR" sz="2000" dirty="0" err="1"/>
              <a:t>and</a:t>
            </a:r>
            <a:r>
              <a:rPr lang="pt-BR" sz="2000" dirty="0"/>
              <a:t> Round-</a:t>
            </a:r>
            <a:r>
              <a:rPr lang="pt-BR" sz="2000" dirty="0" err="1"/>
              <a:t>Tables</a:t>
            </a:r>
            <a:r>
              <a:rPr lang="pt-BR" sz="2000" dirty="0"/>
              <a:t> March 31st and April 1st</a:t>
            </a:r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783D9E-5F17-9E42-967E-3DEA354F6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245291"/>
              </p:ext>
            </p:extLst>
          </p:nvPr>
        </p:nvGraphicFramePr>
        <p:xfrm>
          <a:off x="4997449" y="511630"/>
          <a:ext cx="5695003" cy="54428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95003">
                  <a:extLst>
                    <a:ext uri="{9D8B030D-6E8A-4147-A177-3AD203B41FA5}">
                      <a16:colId xmlns:a16="http://schemas.microsoft.com/office/drawing/2014/main" val="3201572513"/>
                    </a:ext>
                  </a:extLst>
                </a:gridCol>
              </a:tblGrid>
              <a:tr h="13607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Round Table 1: Aviation Biofuels Takeoff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401687"/>
                  </a:ext>
                </a:extLst>
              </a:tr>
              <a:tr h="10205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Round Table 2: The Biobased Future and Biorefining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899745"/>
                  </a:ext>
                </a:extLst>
              </a:tr>
              <a:tr h="204107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Round Table 3: Investing in the Biobased Future in Brazil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50270"/>
                  </a:ext>
                </a:extLst>
              </a:tr>
              <a:tr h="10205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Round Table 4 - Industrial Implementation of Energy Cane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201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196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F51FB72-1227-B543-9D2E-61BBF0D52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724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 err="1"/>
              <a:t>Registration</a:t>
            </a:r>
            <a:r>
              <a:rPr lang="pt-BR" dirty="0"/>
              <a:t> for </a:t>
            </a:r>
            <a:r>
              <a:rPr lang="pt-BR" dirty="0" err="1"/>
              <a:t>speakers</a:t>
            </a:r>
            <a:r>
              <a:rPr lang="pt-BR" dirty="0"/>
              <a:t> (with </a:t>
            </a:r>
            <a:r>
              <a:rPr lang="pt-BR" dirty="0" err="1"/>
              <a:t>abstracts</a:t>
            </a:r>
            <a:r>
              <a:rPr lang="pt-BR" dirty="0"/>
              <a:t>): November 1st, 2019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 err="1"/>
              <a:t>Registration</a:t>
            </a:r>
            <a:r>
              <a:rPr lang="pt-BR" dirty="0"/>
              <a:t> </a:t>
            </a:r>
            <a:r>
              <a:rPr lang="pt-BR" dirty="0" err="1"/>
              <a:t>discount</a:t>
            </a:r>
            <a:r>
              <a:rPr lang="pt-BR" dirty="0"/>
              <a:t> of 40% for IEA </a:t>
            </a:r>
            <a:r>
              <a:rPr lang="pt-BR" dirty="0" err="1"/>
              <a:t>participants</a:t>
            </a:r>
            <a:r>
              <a:rPr lang="pt-BR" dirty="0"/>
              <a:t> (NEED A LIST)</a:t>
            </a:r>
          </a:p>
          <a:p>
            <a:pPr marL="0" indent="0">
              <a:buNone/>
            </a:pPr>
            <a:r>
              <a:rPr lang="pt-BR" dirty="0"/>
              <a:t>US$ 420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1DC86B3-2D6F-354B-93C4-BB4CBBDE9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http://</a:t>
            </a:r>
            <a:r>
              <a:rPr lang="pt-BR" dirty="0" err="1"/>
              <a:t>bbest.org.br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20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44BAB-D103-9F46-A147-B14753E0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52" y="-29602"/>
            <a:ext cx="10515600" cy="1325563"/>
          </a:xfrm>
        </p:spPr>
        <p:txBody>
          <a:bodyPr>
            <a:normAutofit/>
          </a:bodyPr>
          <a:lstStyle/>
          <a:p>
            <a:br>
              <a:rPr lang="en-US" sz="3200" b="1" dirty="0"/>
            </a:br>
            <a:endParaRPr lang="en-US" sz="32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7F3E5D-AF5F-3E4D-B753-A7E6CFDC6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12" y="695481"/>
            <a:ext cx="3814392" cy="4844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Policy Day Plenary March </a:t>
            </a:r>
            <a:r>
              <a:rPr lang="pt-BR" sz="2000" dirty="0" err="1"/>
              <a:t>30th</a:t>
            </a: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r>
              <a:rPr lang="pt-BR" sz="2000" dirty="0" err="1"/>
              <a:t>Parallel</a:t>
            </a:r>
            <a:r>
              <a:rPr lang="pt-BR" sz="2000" dirty="0"/>
              <a:t> </a:t>
            </a:r>
            <a:r>
              <a:rPr lang="pt-BR" sz="2000" dirty="0" err="1"/>
              <a:t>Sessions</a:t>
            </a:r>
            <a:r>
              <a:rPr lang="pt-BR" sz="2000" dirty="0"/>
              <a:t> and </a:t>
            </a:r>
            <a:r>
              <a:rPr lang="pt-BR" sz="2000" dirty="0" err="1"/>
              <a:t>Round-Tables</a:t>
            </a:r>
            <a:r>
              <a:rPr lang="pt-BR" sz="2000" dirty="0"/>
              <a:t> March 31st and April 1st</a:t>
            </a:r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r>
              <a:rPr lang="pt-BR" sz="2000" dirty="0"/>
              <a:t>Task 39 LCA April 1st 9:00-10:30</a:t>
            </a:r>
          </a:p>
          <a:p>
            <a:pPr marL="0" indent="0">
              <a:buNone/>
            </a:pPr>
            <a:r>
              <a:rPr lang="pt-BR" sz="2000" dirty="0"/>
              <a:t>Task 39 11:30 – 13:00</a:t>
            </a:r>
          </a:p>
          <a:p>
            <a:pPr marL="0" indent="0">
              <a:buNone/>
            </a:pPr>
            <a:r>
              <a:rPr lang="pt-BR" sz="2000" dirty="0"/>
              <a:t>Task 45 14:30 – 16:00</a:t>
            </a:r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r>
              <a:rPr lang="pt-BR" sz="2000" dirty="0"/>
              <a:t>Private </a:t>
            </a:r>
            <a:r>
              <a:rPr lang="pt-BR" sz="2000" dirty="0" err="1"/>
              <a:t>meetings</a:t>
            </a:r>
            <a:r>
              <a:rPr lang="pt-BR" sz="2000" dirty="0"/>
              <a:t>: April 2-3rd</a:t>
            </a:r>
          </a:p>
          <a:p>
            <a:pPr marL="0" indent="0">
              <a:buNone/>
            </a:pPr>
            <a:r>
              <a:rPr lang="pt-BR" sz="2000" dirty="0"/>
              <a:t>ExCo</a:t>
            </a:r>
          </a:p>
          <a:p>
            <a:pPr marL="0" indent="0">
              <a:buNone/>
            </a:pPr>
            <a:r>
              <a:rPr lang="pt-BR" sz="2000" dirty="0"/>
              <a:t>Task39</a:t>
            </a:r>
          </a:p>
          <a:p>
            <a:pPr marL="0" indent="0">
              <a:buNone/>
            </a:pPr>
            <a:r>
              <a:rPr lang="pt-BR" sz="2000" dirty="0"/>
              <a:t>Task45</a:t>
            </a:r>
          </a:p>
          <a:p>
            <a:pPr marL="0" indent="0">
              <a:buNone/>
            </a:pPr>
            <a:r>
              <a:rPr lang="pt-BR" sz="2000" dirty="0"/>
              <a:t>1 </a:t>
            </a:r>
            <a:r>
              <a:rPr lang="pt-BR" sz="2000" dirty="0" err="1"/>
              <a:t>big</a:t>
            </a:r>
            <a:r>
              <a:rPr lang="pt-BR" sz="2000" dirty="0"/>
              <a:t> </a:t>
            </a:r>
            <a:r>
              <a:rPr lang="pt-BR" sz="2000" dirty="0" err="1"/>
              <a:t>room</a:t>
            </a:r>
            <a:r>
              <a:rPr lang="pt-BR" sz="2000" dirty="0"/>
              <a:t> (60 </a:t>
            </a:r>
            <a:r>
              <a:rPr lang="pt-BR" sz="2000" dirty="0" err="1"/>
              <a:t>people</a:t>
            </a:r>
            <a:r>
              <a:rPr lang="pt-BR" sz="2000" dirty="0"/>
              <a:t>) + 3 </a:t>
            </a:r>
            <a:r>
              <a:rPr lang="pt-BR" sz="2000" dirty="0" err="1"/>
              <a:t>small</a:t>
            </a:r>
            <a:r>
              <a:rPr lang="pt-BR" sz="2000" dirty="0"/>
              <a:t> </a:t>
            </a:r>
            <a:r>
              <a:rPr lang="pt-BR" sz="2000" dirty="0" err="1"/>
              <a:t>rooms</a:t>
            </a:r>
            <a:r>
              <a:rPr lang="pt-BR" sz="2000" dirty="0"/>
              <a:t> (U-format, 20 </a:t>
            </a:r>
            <a:r>
              <a:rPr lang="pt-BR" sz="2000" dirty="0" err="1"/>
              <a:t>people</a:t>
            </a:r>
            <a:r>
              <a:rPr lang="pt-BR" sz="2000" dirty="0"/>
              <a:t>)</a:t>
            </a:r>
          </a:p>
          <a:p>
            <a:pPr marL="0" indent="0">
              <a:buNone/>
            </a:pPr>
            <a:r>
              <a:rPr lang="pt-BR" sz="2000" dirty="0"/>
              <a:t>Coffee, </a:t>
            </a:r>
            <a:r>
              <a:rPr lang="pt-BR" sz="2000" dirty="0" err="1"/>
              <a:t>lunch</a:t>
            </a:r>
            <a:r>
              <a:rPr lang="pt-BR" sz="2000" dirty="0"/>
              <a:t> </a:t>
            </a:r>
            <a:r>
              <a:rPr lang="pt-BR" sz="2000" dirty="0" err="1"/>
              <a:t>included</a:t>
            </a: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4AA5376-1BE7-BD46-9C7C-E10832A02C77}"/>
              </a:ext>
            </a:extLst>
          </p:cNvPr>
          <p:cNvCxnSpPr>
            <a:cxnSpLocks/>
          </p:cNvCxnSpPr>
          <p:nvPr/>
        </p:nvCxnSpPr>
        <p:spPr>
          <a:xfrm flipH="1">
            <a:off x="10692453" y="1961930"/>
            <a:ext cx="253999" cy="0"/>
          </a:xfrm>
          <a:prstGeom prst="straightConnector1">
            <a:avLst/>
          </a:prstGeom>
          <a:ln>
            <a:solidFill>
              <a:schemeClr val="bg1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D34BC25-977B-D446-86BB-357C0632F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589576"/>
              </p:ext>
            </p:extLst>
          </p:nvPr>
        </p:nvGraphicFramePr>
        <p:xfrm>
          <a:off x="4735633" y="29549"/>
          <a:ext cx="7195110" cy="67434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95110">
                  <a:extLst>
                    <a:ext uri="{9D8B030D-6E8A-4147-A177-3AD203B41FA5}">
                      <a16:colId xmlns:a16="http://schemas.microsoft.com/office/drawing/2014/main" val="2267117368"/>
                    </a:ext>
                  </a:extLst>
                </a:gridCol>
              </a:tblGrid>
              <a:tr h="3362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1 - SynBio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777533"/>
                  </a:ext>
                </a:extLst>
              </a:tr>
              <a:tr h="252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2 - Crop Biotech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025009"/>
                  </a:ext>
                </a:extLst>
              </a:tr>
              <a:tr h="3400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3 - BIOEN Engines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68116"/>
                  </a:ext>
                </a:extLst>
              </a:tr>
              <a:tr h="252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4 - RISB Biofuel products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87609"/>
                  </a:ext>
                </a:extLst>
              </a:tr>
              <a:tr h="252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5 - Biodiversity Nexus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826126"/>
                  </a:ext>
                </a:extLst>
              </a:tr>
              <a:tr h="252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6 - RISB Biotech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836431"/>
                  </a:ext>
                </a:extLst>
              </a:tr>
              <a:tr h="33621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7 - RISB Agronomy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126461"/>
                  </a:ext>
                </a:extLst>
              </a:tr>
              <a:tr h="960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8 - RISB Sustainability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323472"/>
                  </a:ext>
                </a:extLst>
              </a:tr>
              <a:tr h="960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9 - RISB Engines &amp; Aviation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957713"/>
                  </a:ext>
                </a:extLst>
              </a:tr>
              <a:tr h="84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10 - Deconstructing Biomass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507958"/>
                  </a:ext>
                </a:extLst>
              </a:tr>
              <a:tr h="960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11 - BIOEN Biomass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028106"/>
                  </a:ext>
                </a:extLst>
              </a:tr>
              <a:tr h="25216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PS 12 - BIOEN Biofuels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024642"/>
                  </a:ext>
                </a:extLst>
              </a:tr>
              <a:tr h="960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13: Bioproducts from Biomass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421335"/>
                  </a:ext>
                </a:extLst>
              </a:tr>
              <a:tr h="960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14 - Innovation Offices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200094"/>
                  </a:ext>
                </a:extLst>
              </a:tr>
              <a:tr h="84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15 - LCA Task 39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401919"/>
                  </a:ext>
                </a:extLst>
              </a:tr>
              <a:tr h="16811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16 - Emerging Markets and New Frontiers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80147"/>
                  </a:ext>
                </a:extLst>
              </a:tr>
              <a:tr h="84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17 - BIOEN Biorefinery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604152"/>
                  </a:ext>
                </a:extLst>
              </a:tr>
              <a:tr h="84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18 - IEA Task 39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154087"/>
                  </a:ext>
                </a:extLst>
              </a:tr>
              <a:tr h="84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19 - BIOEN Sustainability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953672"/>
                  </a:ext>
                </a:extLst>
              </a:tr>
              <a:tr h="16811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20 - LU for Biomass Production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137595"/>
                  </a:ext>
                </a:extLst>
              </a:tr>
              <a:tr h="148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21 - Integration Food Feed Energy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750290"/>
                  </a:ext>
                </a:extLst>
              </a:tr>
              <a:tr h="84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22 - Wood and Solid Biofuels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811973"/>
                  </a:ext>
                </a:extLst>
              </a:tr>
              <a:tr h="840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23 - IEA Task 45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506690"/>
                  </a:ext>
                </a:extLst>
              </a:tr>
              <a:tr h="960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24 - Biogas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798238"/>
                  </a:ext>
                </a:extLst>
              </a:tr>
              <a:tr h="960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 25 - Climate Effects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05004"/>
                  </a:ext>
                </a:extLst>
              </a:tr>
              <a:tr h="16811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PS 26 - Horizon 2020, BECOOL, </a:t>
                      </a:r>
                      <a:r>
                        <a:rPr lang="en-US" sz="1600" u="none" strike="noStrike" dirty="0" err="1">
                          <a:effectLst/>
                        </a:rPr>
                        <a:t>BioValue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03" marR="4503" marT="4503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077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015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16A43-0EB5-5F41-BD83-CFFAF5E5D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02" y="190952"/>
            <a:ext cx="13583544" cy="999503"/>
          </a:xfrm>
        </p:spPr>
        <p:txBody>
          <a:bodyPr>
            <a:normAutofit/>
          </a:bodyPr>
          <a:lstStyle/>
          <a:p>
            <a:r>
              <a:rPr lang="en-US" sz="1800" b="1" dirty="0">
                <a:hlinkClick r:id="rId2"/>
              </a:rPr>
              <a:t>https://</a:t>
            </a:r>
            <a:r>
              <a:rPr lang="en-US" sz="1800" b="1" dirty="0" err="1">
                <a:hlinkClick r:id="rId2"/>
              </a:rPr>
              <a:t>bbest.org.br</a:t>
            </a:r>
            <a:r>
              <a:rPr lang="en-US" sz="1800" b="1" dirty="0">
                <a:hlinkClick r:id="rId2"/>
              </a:rPr>
              <a:t>/scientific-program/</a:t>
            </a:r>
            <a:r>
              <a:rPr lang="en-US" sz="1800" b="1" dirty="0" err="1">
                <a:hlinkClick r:id="rId2"/>
              </a:rPr>
              <a:t>bbest-tours</a:t>
            </a:r>
            <a:br>
              <a:rPr lang="pt-BR" sz="1800" b="1" dirty="0"/>
            </a:br>
            <a:r>
              <a:rPr lang="pt-BR" sz="1800" b="1" dirty="0"/>
              <a:t>April </a:t>
            </a:r>
            <a:r>
              <a:rPr lang="pt-BR" sz="1800" b="1" dirty="0" err="1"/>
              <a:t>6th</a:t>
            </a:r>
            <a:r>
              <a:rPr lang="pt-BR" sz="1800" b="1" dirty="0"/>
              <a:t>, 2020</a:t>
            </a:r>
            <a:endParaRPr lang="en-US" sz="1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61B89-A2D0-E54C-AB58-406D5436A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02" y="1190455"/>
            <a:ext cx="6336589" cy="39023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São Martinho Mill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400 km from São Paulo (3.5 h)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Located in the city of Pradópolis, in the region of Ribeirão Preto/SP.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world's largest sugarcane processing unit, with a crushing capacity of 10 million metric tons per harvest season.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 capacity of storage and logistic</a:t>
            </a:r>
            <a:r>
              <a:rPr lang="pt-B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terminal are the strategic differentials.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thermoelectric unit with capacity of exporting to the grid 300 thousand MW/h.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 of cane quality.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Proprietary 4G internet connectivity throughout the 135,000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hectars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sugarcane fields.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99.8% of total crop area with mechanized harvesting operation.</a:t>
            </a:r>
          </a:p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Contribution to reforestation efforts: more than 4,2 million tree seedlings planted (Viva a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Natureza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Project)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D9DB43-14DB-8F48-92A2-687545715B2D}"/>
              </a:ext>
            </a:extLst>
          </p:cNvPr>
          <p:cNvSpPr txBox="1"/>
          <p:nvPr/>
        </p:nvSpPr>
        <p:spPr>
          <a:xfrm>
            <a:off x="6780691" y="433680"/>
            <a:ext cx="496720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Iracema Mill</a:t>
            </a:r>
            <a:endParaRPr lang="pt-BR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170 km from São Paulo (2 h)</a:t>
            </a:r>
          </a:p>
          <a:p>
            <a:pPr marL="0" indent="0">
              <a:buNone/>
            </a:pP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Located in the city of Iracemápolis, in the region of Limeira/SP.</a:t>
            </a:r>
          </a:p>
          <a:p>
            <a:pPr marL="0" indent="0">
              <a:buNone/>
            </a:pP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Crushing capacity of 3 million metric tons per harvest season.</a:t>
            </a:r>
          </a:p>
          <a:p>
            <a:pPr marL="0" indent="0">
              <a:buNone/>
            </a:pPr>
            <a:endParaRPr lang="pt-B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Organic fertilizer factory.</a:t>
            </a:r>
          </a:p>
          <a:p>
            <a:pPr marL="0" indent="0">
              <a:buNone/>
            </a:pP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Vinasse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concentration unit.</a:t>
            </a:r>
          </a:p>
          <a:p>
            <a:pPr marL="0" indent="0">
              <a:buNone/>
            </a:pP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Vinasse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Biodigestion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unit for biogas production.</a:t>
            </a:r>
          </a:p>
          <a:p>
            <a:pPr marL="0" indent="0">
              <a:buNone/>
            </a:pP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 sugar food grade production</a:t>
            </a:r>
          </a:p>
          <a:p>
            <a:pPr marL="0" indent="0">
              <a:buNone/>
            </a:pP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Potable ethanol production</a:t>
            </a:r>
          </a:p>
          <a:p>
            <a:pPr marL="0" indent="0">
              <a:buNone/>
            </a:pPr>
            <a:endParaRPr lang="pt-B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Lowest water input mill in the country.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89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5C31A8-0E65-D74A-BAA4-9C50C334E2BC}"/>
              </a:ext>
            </a:extLst>
          </p:cNvPr>
          <p:cNvSpPr txBox="1"/>
          <p:nvPr/>
        </p:nvSpPr>
        <p:spPr>
          <a:xfrm>
            <a:off x="453572" y="982176"/>
            <a:ext cx="415773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effectLst/>
                <a:latin typeface="Bahnschrift SemiBold SemiConden"/>
                <a:ea typeface="Calibri" panose="020F0502020204030204" pitchFamily="34" charset="0"/>
                <a:cs typeface="Times New Roman" panose="02020603050405020304" pitchFamily="18" charset="0"/>
              </a:rPr>
              <a:t>BBEST </a:t>
            </a:r>
            <a:r>
              <a:rPr lang="en-US" sz="2400" dirty="0">
                <a:effectLst/>
                <a:latin typeface="Bahnschrift SemiBold"/>
                <a:ea typeface="Calibri" panose="020F0502020204030204" pitchFamily="34" charset="0"/>
                <a:cs typeface="Times New Roman" panose="02020603050405020304" pitchFamily="18" charset="0"/>
              </a:rPr>
              <a:t>is a reference conference in bioenergy that combines top scientists, policy makers and representatives of industrial sectors.</a:t>
            </a:r>
            <a:endParaRPr lang="pt-BR" sz="2400" dirty="0">
              <a:effectLst/>
              <a:latin typeface="Bahnschrift SemiBold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Bahnschrift SemiBold"/>
                <a:ea typeface="Calibri" panose="020F0502020204030204" pitchFamily="34" charset="0"/>
                <a:cs typeface="Times New Roman" panose="02020603050405020304" pitchFamily="18" charset="0"/>
              </a:rPr>
              <a:t>Around 400 participants, among researchers, commercial and industrial representatives from 14 countries joined the previous event in 2017 which included the presentation of more than 230 cutting-edge scientific research projects.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BC2D0284-9578-8941-A23B-136743C73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683" y="132891"/>
            <a:ext cx="7167317" cy="659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92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543</Words>
  <Application>Microsoft Office PowerPoint</Application>
  <PresentationFormat>Widescreen</PresentationFormat>
  <Paragraphs>79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BBEST 2020 Brazilian Bioenergy Science and Technology Conferece i</vt:lpstr>
      <vt:lpstr> </vt:lpstr>
      <vt:lpstr> </vt:lpstr>
      <vt:lpstr>http://bbest.org.br</vt:lpstr>
      <vt:lpstr> </vt:lpstr>
      <vt:lpstr>https://bbest.org.br/scientific-program/bbest-tours April 6th, 2020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BBEST 2020 Brazilian Bioenergy Science and Technology Conferece </dc:title>
  <dc:creator>Glaucia Souza</dc:creator>
  <cp:lastModifiedBy>Glaucia Souza</cp:lastModifiedBy>
  <cp:revision>7</cp:revision>
  <dcterms:created xsi:type="dcterms:W3CDTF">2019-05-20T12:20:20Z</dcterms:created>
  <dcterms:modified xsi:type="dcterms:W3CDTF">2019-09-16T13:00:20Z</dcterms:modified>
</cp:coreProperties>
</file>