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82" r:id="rId5"/>
    <p:sldId id="283" r:id="rId6"/>
    <p:sldId id="305" r:id="rId7"/>
    <p:sldId id="306" r:id="rId8"/>
    <p:sldId id="307" r:id="rId9"/>
    <p:sldId id="308" r:id="rId10"/>
    <p:sldId id="304"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44"/>
    <a:srgbClr val="133176"/>
    <a:srgbClr val="9F00FF"/>
    <a:srgbClr val="5F00FF"/>
    <a:srgbClr val="CCA11B"/>
    <a:srgbClr val="BCAF1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5" autoAdjust="0"/>
    <p:restoredTop sz="78796" autoAdjust="0"/>
  </p:normalViewPr>
  <p:slideViewPr>
    <p:cSldViewPr snapToGrid="0" snapToObjects="1">
      <p:cViewPr varScale="1">
        <p:scale>
          <a:sx n="51" d="100"/>
          <a:sy n="51" d="100"/>
        </p:scale>
        <p:origin x="1556"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1B3EE49-D8CD-2140-A21E-ED92B4C481AC}" type="datetime1">
              <a:rPr lang="en-IE" smtClean="0"/>
              <a:t>16/09/2019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EF2005-1DFD-8F4B-82C6-6CC33E8B7F7A}" type="slidenum">
              <a:rPr lang="en-US" smtClean="0"/>
              <a:t>‹Nr.›</a:t>
            </a:fld>
            <a:endParaRPr lang="en-US"/>
          </a:p>
        </p:txBody>
      </p:sp>
    </p:spTree>
    <p:extLst>
      <p:ext uri="{BB962C8B-B14F-4D97-AF65-F5344CB8AC3E}">
        <p14:creationId xmlns:p14="http://schemas.microsoft.com/office/powerpoint/2010/main" val="7467796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CECD1-020C-754C-B0A6-AC48544872C6}" type="datetime1">
              <a:rPr lang="en-IE" smtClean="0"/>
              <a:t>16/09/2019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8DADF7-5CA5-3C40-8CE4-D6A5B2DC4AF3}" type="slidenum">
              <a:rPr lang="en-US" smtClean="0"/>
              <a:t>‹Nr.›</a:t>
            </a:fld>
            <a:endParaRPr lang="en-US"/>
          </a:p>
        </p:txBody>
      </p:sp>
    </p:spTree>
    <p:extLst>
      <p:ext uri="{BB962C8B-B14F-4D97-AF65-F5344CB8AC3E}">
        <p14:creationId xmlns:p14="http://schemas.microsoft.com/office/powerpoint/2010/main" val="198366475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8DADF7-5CA5-3C40-8CE4-D6A5B2DC4AF3}" type="slidenum">
              <a:rPr lang="en-US" smtClean="0"/>
              <a:t>1</a:t>
            </a:fld>
            <a:endParaRPr lang="en-US"/>
          </a:p>
        </p:txBody>
      </p:sp>
    </p:spTree>
    <p:extLst>
      <p:ext uri="{BB962C8B-B14F-4D97-AF65-F5344CB8AC3E}">
        <p14:creationId xmlns:p14="http://schemas.microsoft.com/office/powerpoint/2010/main" val="4198294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8DADF7-5CA5-3C40-8CE4-D6A5B2DC4AF3}" type="slidenum">
              <a:rPr lang="en-US" smtClean="0"/>
              <a:t>7</a:t>
            </a:fld>
            <a:endParaRPr lang="en-US"/>
          </a:p>
        </p:txBody>
      </p:sp>
    </p:spTree>
    <p:extLst>
      <p:ext uri="{BB962C8B-B14F-4D97-AF65-F5344CB8AC3E}">
        <p14:creationId xmlns:p14="http://schemas.microsoft.com/office/powerpoint/2010/main" val="15815934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4" name="Rectangle 13"/>
          <p:cNvSpPr/>
          <p:nvPr userDrawn="1"/>
        </p:nvSpPr>
        <p:spPr>
          <a:xfrm>
            <a:off x="-1" y="0"/>
            <a:ext cx="2304000"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pic>
        <p:nvPicPr>
          <p:cNvPr id="4" name="Picture 3"/>
          <p:cNvPicPr>
            <a:picLocks noChangeAspect="1"/>
          </p:cNvPicPr>
          <p:nvPr userDrawn="1"/>
        </p:nvPicPr>
        <p:blipFill>
          <a:blip r:embed="rId2"/>
          <a:stretch>
            <a:fillRect/>
          </a:stretch>
        </p:blipFill>
        <p:spPr>
          <a:xfrm>
            <a:off x="360000" y="0"/>
            <a:ext cx="8966200" cy="5397500"/>
          </a:xfrm>
          <a:prstGeom prst="rect">
            <a:avLst/>
          </a:prstGeom>
        </p:spPr>
      </p:pic>
      <p:sp>
        <p:nvSpPr>
          <p:cNvPr id="15" name="Rectangle 14"/>
          <p:cNvSpPr/>
          <p:nvPr userDrawn="1"/>
        </p:nvSpPr>
        <p:spPr>
          <a:xfrm>
            <a:off x="-1" y="0"/>
            <a:ext cx="2304000" cy="3456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16" name="Rectangle 15"/>
          <p:cNvSpPr/>
          <p:nvPr userDrawn="1"/>
        </p:nvSpPr>
        <p:spPr>
          <a:xfrm>
            <a:off x="2250000"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12" name="Subtitle 2"/>
          <p:cNvSpPr txBox="1">
            <a:spLocks/>
          </p:cNvSpPr>
          <p:nvPr userDrawn="1"/>
        </p:nvSpPr>
        <p:spPr>
          <a:xfrm>
            <a:off x="3600000" y="6300000"/>
            <a:ext cx="5112000" cy="360000"/>
          </a:xfrm>
          <a:prstGeom prst="rect">
            <a:avLst/>
          </a:prstGeom>
        </p:spPr>
        <p:txBody>
          <a:bodyPr lIns="0" tIns="0" rIns="0" bIns="0" anchor="ctr" anchorCtr="0"/>
          <a:lstStyle>
            <a:lvl1pPr marL="0" indent="0" algn="l" defTabSz="457200" rtl="0" eaLnBrk="1" latinLnBrk="0" hangingPunct="1">
              <a:lnSpc>
                <a:spcPts val="700"/>
              </a:lnSpc>
              <a:spcBef>
                <a:spcPts val="0"/>
              </a:spcBef>
              <a:buFont typeface="Arial"/>
              <a:buNone/>
              <a:defRPr sz="600" kern="1200">
                <a:solidFill>
                  <a:schemeClr val="tx1"/>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GB" dirty="0" smtClean="0"/>
              <a:t>IEA Bioenergy, also known as the Technology Collaboration Programme </a:t>
            </a:r>
            <a:r>
              <a:rPr lang="en-GB" smtClean="0"/>
              <a:t>(TCP) for </a:t>
            </a:r>
            <a:r>
              <a:rPr lang="en-GB" dirty="0" smtClean="0"/>
              <a:t>a Programme of Research, Development and Demonstration on Bioenergy, functions within a Framework created by the International Energy Agency (IEA). Views, findings and publications of IEA Bioenergy do not necessarily represent the views or policies of the IEA Secretariat or of its individual Member countries.</a:t>
            </a:r>
            <a:endParaRPr lang="en-US" dirty="0"/>
          </a:p>
        </p:txBody>
      </p:sp>
      <p:pic>
        <p:nvPicPr>
          <p:cNvPr id="19" name="Picture 18"/>
          <p:cNvPicPr>
            <a:picLocks noChangeAspect="1"/>
          </p:cNvPicPr>
          <p:nvPr userDrawn="1"/>
        </p:nvPicPr>
        <p:blipFill>
          <a:blip r:embed="rId3"/>
          <a:stretch>
            <a:fillRect/>
          </a:stretch>
        </p:blipFill>
        <p:spPr>
          <a:xfrm>
            <a:off x="2628000" y="6300000"/>
            <a:ext cx="763902" cy="360000"/>
          </a:xfrm>
          <a:prstGeom prst="rect">
            <a:avLst/>
          </a:prstGeom>
        </p:spPr>
      </p:pic>
      <p:pic>
        <p:nvPicPr>
          <p:cNvPr id="6" name="Picture 5"/>
          <p:cNvPicPr>
            <a:picLocks noChangeAspect="1"/>
          </p:cNvPicPr>
          <p:nvPr userDrawn="1"/>
        </p:nvPicPr>
        <p:blipFill>
          <a:blip r:embed="rId4"/>
          <a:stretch>
            <a:fillRect/>
          </a:stretch>
        </p:blipFill>
        <p:spPr>
          <a:xfrm>
            <a:off x="540000" y="540000"/>
            <a:ext cx="2463800" cy="508000"/>
          </a:xfrm>
          <a:prstGeom prst="rect">
            <a:avLst/>
          </a:prstGeom>
        </p:spPr>
      </p:pic>
      <p:sp>
        <p:nvSpPr>
          <p:cNvPr id="2" name="Title 1"/>
          <p:cNvSpPr>
            <a:spLocks noGrp="1"/>
          </p:cNvSpPr>
          <p:nvPr>
            <p:ph type="ctrTitle" hasCustomPrompt="1"/>
          </p:nvPr>
        </p:nvSpPr>
        <p:spPr>
          <a:xfrm>
            <a:off x="3600000" y="545531"/>
            <a:ext cx="5364000" cy="505515"/>
          </a:xfrm>
          <a:prstGeom prst="rect">
            <a:avLst/>
          </a:prstGeom>
        </p:spPr>
        <p:txBody>
          <a:bodyPr lIns="0" tIns="0" rIns="0" bIns="0" anchor="t" anchorCtr="0"/>
          <a:lstStyle>
            <a:lvl1pPr algn="l">
              <a:lnSpc>
                <a:spcPts val="3000"/>
              </a:lnSpc>
              <a:defRPr sz="2500" b="1">
                <a:solidFill>
                  <a:srgbClr val="006344"/>
                </a:solidFill>
              </a:defRPr>
            </a:lvl1pPr>
          </a:lstStyle>
          <a:p>
            <a:r>
              <a:rPr lang="en-GB" dirty="0" smtClean="0"/>
              <a:t>Click to edit presentation title</a:t>
            </a:r>
            <a:endParaRPr lang="en-US" dirty="0"/>
          </a:p>
        </p:txBody>
      </p:sp>
      <p:sp>
        <p:nvSpPr>
          <p:cNvPr id="3" name="Subtitle 2"/>
          <p:cNvSpPr>
            <a:spLocks noGrp="1"/>
          </p:cNvSpPr>
          <p:nvPr>
            <p:ph type="subTitle" idx="1" hasCustomPrompt="1"/>
          </p:nvPr>
        </p:nvSpPr>
        <p:spPr>
          <a:xfrm>
            <a:off x="3600000" y="1052677"/>
            <a:ext cx="5364000" cy="547331"/>
          </a:xfrm>
          <a:prstGeom prst="rect">
            <a:avLst/>
          </a:prstGeom>
        </p:spPr>
        <p:txBody>
          <a:bodyPr lIns="0" tIns="0" rIns="0" bIns="0" anchor="t" anchorCtr="0"/>
          <a:lstStyle>
            <a:lvl1pPr marL="0" indent="0" algn="l">
              <a:lnSpc>
                <a:spcPts val="1600"/>
              </a:lnSpc>
              <a:spcBef>
                <a:spcPts val="0"/>
              </a:spcBef>
              <a:buNone/>
              <a:defRPr sz="1500" b="1">
                <a:solidFill>
                  <a:srgbClr val="006344"/>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event subtitle</a:t>
            </a:r>
            <a:endParaRPr lang="en-US" dirty="0"/>
          </a:p>
        </p:txBody>
      </p:sp>
      <p:sp>
        <p:nvSpPr>
          <p:cNvPr id="8" name="Text Placeholder 7"/>
          <p:cNvSpPr>
            <a:spLocks noGrp="1"/>
          </p:cNvSpPr>
          <p:nvPr>
            <p:ph type="body" sz="quarter" idx="10" hasCustomPrompt="1"/>
          </p:nvPr>
        </p:nvSpPr>
        <p:spPr>
          <a:xfrm>
            <a:off x="3391902" y="4522706"/>
            <a:ext cx="5400000" cy="540000"/>
          </a:xfrm>
          <a:prstGeom prst="rect">
            <a:avLst/>
          </a:prstGeom>
        </p:spPr>
        <p:txBody>
          <a:bodyPr vert="horz" lIns="0" tIns="0" rIns="0" bIns="0"/>
          <a:lstStyle>
            <a:lvl1pPr marL="0" indent="0" algn="r">
              <a:lnSpc>
                <a:spcPct val="100000"/>
              </a:lnSpc>
              <a:spcBef>
                <a:spcPts val="0"/>
              </a:spcBef>
              <a:spcAft>
                <a:spcPts val="1200"/>
              </a:spcAft>
              <a:buFontTx/>
              <a:buNone/>
              <a:defRPr sz="1200" b="1">
                <a:solidFill>
                  <a:srgbClr val="006344"/>
                </a:solidFill>
              </a:defRPr>
            </a:lvl1pPr>
            <a:lvl2pPr marL="457200" indent="0" algn="r">
              <a:lnSpc>
                <a:spcPts val="1000"/>
              </a:lnSpc>
              <a:spcBef>
                <a:spcPts val="0"/>
              </a:spcBef>
              <a:spcAft>
                <a:spcPts val="1200"/>
              </a:spcAft>
              <a:buFontTx/>
              <a:buNone/>
              <a:defRPr sz="900" b="1">
                <a:solidFill>
                  <a:srgbClr val="006344"/>
                </a:solidFill>
              </a:defRPr>
            </a:lvl2pPr>
            <a:lvl3pPr marL="914400" indent="0" algn="r">
              <a:lnSpc>
                <a:spcPts val="1000"/>
              </a:lnSpc>
              <a:spcBef>
                <a:spcPts val="0"/>
              </a:spcBef>
              <a:spcAft>
                <a:spcPts val="1200"/>
              </a:spcAft>
              <a:buFontTx/>
              <a:buNone/>
              <a:defRPr sz="900" b="1">
                <a:solidFill>
                  <a:srgbClr val="006344"/>
                </a:solidFill>
              </a:defRPr>
            </a:lvl3pPr>
            <a:lvl4pPr marL="1371600" indent="0" algn="r">
              <a:lnSpc>
                <a:spcPts val="1000"/>
              </a:lnSpc>
              <a:spcBef>
                <a:spcPts val="0"/>
              </a:spcBef>
              <a:spcAft>
                <a:spcPts val="1200"/>
              </a:spcAft>
              <a:buFontTx/>
              <a:buNone/>
              <a:defRPr sz="900" b="1">
                <a:solidFill>
                  <a:srgbClr val="006344"/>
                </a:solidFill>
              </a:defRPr>
            </a:lvl4pPr>
            <a:lvl5pPr marL="1828800" indent="0" algn="r">
              <a:lnSpc>
                <a:spcPts val="1000"/>
              </a:lnSpc>
              <a:spcBef>
                <a:spcPts val="0"/>
              </a:spcBef>
              <a:spcAft>
                <a:spcPts val="1200"/>
              </a:spcAft>
              <a:buFontTx/>
              <a:buNone/>
              <a:defRPr sz="900" b="1">
                <a:solidFill>
                  <a:srgbClr val="006344"/>
                </a:solidFill>
              </a:defRPr>
            </a:lvl5pPr>
          </a:lstStyle>
          <a:p>
            <a:pPr lvl="0"/>
            <a:r>
              <a:rPr lang="en-GB" dirty="0" smtClean="0"/>
              <a:t>Click to add presenter name</a:t>
            </a:r>
            <a:endParaRPr lang="en-US" dirty="0"/>
          </a:p>
        </p:txBody>
      </p:sp>
    </p:spTree>
    <p:extLst>
      <p:ext uri="{BB962C8B-B14F-4D97-AF65-F5344CB8AC3E}">
        <p14:creationId xmlns:p14="http://schemas.microsoft.com/office/powerpoint/2010/main" val="76967640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ead+Text">
    <p:spTree>
      <p:nvGrpSpPr>
        <p:cNvPr id="1" name=""/>
        <p:cNvGrpSpPr/>
        <p:nvPr/>
      </p:nvGrpSpPr>
      <p:grpSpPr>
        <a:xfrm>
          <a:off x="0" y="0"/>
          <a:ext cx="0" cy="0"/>
          <a:chOff x="0" y="0"/>
          <a:chExt cx="0" cy="0"/>
        </a:xfrm>
      </p:grpSpPr>
      <p:sp>
        <p:nvSpPr>
          <p:cNvPr id="2" name="Title 1"/>
          <p:cNvSpPr>
            <a:spLocks noGrp="1"/>
          </p:cNvSpPr>
          <p:nvPr>
            <p:ph type="title"/>
          </p:nvPr>
        </p:nvSpPr>
        <p:spPr>
          <a:xfrm>
            <a:off x="1358778" y="-1"/>
            <a:ext cx="7200000" cy="1210887"/>
          </a:xfrm>
          <a:prstGeom prst="rect">
            <a:avLst/>
          </a:prstGeom>
        </p:spPr>
        <p:txBody>
          <a:bodyPr lIns="0" tIns="0" rIns="0" bIns="0" anchor="b" anchorCtr="0"/>
          <a:lstStyle>
            <a:lvl1pPr algn="l">
              <a:defRPr sz="3200" b="1">
                <a:solidFill>
                  <a:srgbClr val="133176"/>
                </a:solidFill>
              </a:defRPr>
            </a:lvl1pPr>
          </a:lstStyle>
          <a:p>
            <a:r>
              <a:rPr lang="en-GB" dirty="0" smtClean="0"/>
              <a:t>Click to edit Master title style</a:t>
            </a:r>
            <a:endParaRPr lang="en-US" dirty="0"/>
          </a:p>
        </p:txBody>
      </p:sp>
      <p:sp>
        <p:nvSpPr>
          <p:cNvPr id="3" name="Content Placeholder 2"/>
          <p:cNvSpPr>
            <a:spLocks noGrp="1"/>
          </p:cNvSpPr>
          <p:nvPr>
            <p:ph idx="1"/>
          </p:nvPr>
        </p:nvSpPr>
        <p:spPr>
          <a:xfrm>
            <a:off x="1358778" y="1440000"/>
            <a:ext cx="7200000" cy="4389517"/>
          </a:xfrm>
          <a:prstGeom prst="rect">
            <a:avLst/>
          </a:prstGeom>
        </p:spPr>
        <p:txBody>
          <a:bodyPr lIns="0" tIns="0" rIns="0" bIns="0"/>
          <a:lstStyle>
            <a:lvl1pPr marL="216000" indent="-216000">
              <a:lnSpc>
                <a:spcPct val="100000"/>
              </a:lnSpc>
              <a:spcBef>
                <a:spcPts val="0"/>
              </a:spcBef>
              <a:spcAft>
                <a:spcPts val="900"/>
              </a:spcAft>
              <a:buFont typeface="Wingdings" charset="2"/>
              <a:buChar char="§"/>
              <a:defRPr sz="2000">
                <a:solidFill>
                  <a:srgbClr val="000000"/>
                </a:solidFill>
              </a:defRPr>
            </a:lvl1pPr>
            <a:lvl2pPr marL="432000" indent="-216000">
              <a:lnSpc>
                <a:spcPct val="100000"/>
              </a:lnSpc>
              <a:spcBef>
                <a:spcPts val="0"/>
              </a:spcBef>
              <a:spcAft>
                <a:spcPts val="900"/>
              </a:spcAft>
              <a:buFont typeface="Wingdings" charset="2"/>
              <a:buChar char="§"/>
              <a:defRPr sz="2000">
                <a:solidFill>
                  <a:srgbClr val="000000"/>
                </a:solidFill>
              </a:defRPr>
            </a:lvl2pPr>
            <a:lvl3pPr marL="648000" indent="-216000">
              <a:lnSpc>
                <a:spcPct val="100000"/>
              </a:lnSpc>
              <a:spcBef>
                <a:spcPts val="0"/>
              </a:spcBef>
              <a:spcAft>
                <a:spcPts val="900"/>
              </a:spcAft>
              <a:buFont typeface="Wingdings" charset="2"/>
              <a:buChar char="§"/>
              <a:defRPr sz="2000">
                <a:solidFill>
                  <a:srgbClr val="000000"/>
                </a:solidFill>
              </a:defRPr>
            </a:lvl3pPr>
            <a:lvl4pPr marL="864000" indent="-216000">
              <a:lnSpc>
                <a:spcPct val="100000"/>
              </a:lnSpc>
              <a:spcBef>
                <a:spcPts val="0"/>
              </a:spcBef>
              <a:spcAft>
                <a:spcPts val="900"/>
              </a:spcAft>
              <a:buFont typeface="Wingdings" charset="2"/>
              <a:buChar char="§"/>
              <a:defRPr sz="2000">
                <a:solidFill>
                  <a:srgbClr val="000000"/>
                </a:solidFill>
              </a:defRPr>
            </a:lvl4pPr>
            <a:lvl5pPr marL="1080000" indent="-216000">
              <a:lnSpc>
                <a:spcPct val="100000"/>
              </a:lnSpc>
              <a:spcBef>
                <a:spcPts val="0"/>
              </a:spcBef>
              <a:spcAft>
                <a:spcPts val="900"/>
              </a:spcAft>
              <a:buFont typeface="Wingdings" charset="2"/>
              <a:buChar char="§"/>
              <a:defRPr sz="2000">
                <a:solidFill>
                  <a:srgbClr val="000000"/>
                </a:solidFil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Rectangle 3"/>
          <p:cNvSpPr/>
          <p:nvPr userDrawn="1"/>
        </p:nvSpPr>
        <p:spPr>
          <a:xfrm>
            <a:off x="0" y="0"/>
            <a:ext cx="719353"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5" name="Rectangle 4"/>
          <p:cNvSpPr/>
          <p:nvPr userDrawn="1"/>
        </p:nvSpPr>
        <p:spPr>
          <a:xfrm>
            <a:off x="713247"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pic>
        <p:nvPicPr>
          <p:cNvPr id="6" name="Picture 5"/>
          <p:cNvPicPr>
            <a:picLocks noChangeAspect="1"/>
          </p:cNvPicPr>
          <p:nvPr userDrawn="1"/>
        </p:nvPicPr>
        <p:blipFill>
          <a:blip r:embed="rId2"/>
          <a:stretch>
            <a:fillRect/>
          </a:stretch>
        </p:blipFill>
        <p:spPr>
          <a:xfrm>
            <a:off x="1358778" y="6261978"/>
            <a:ext cx="1557038" cy="326022"/>
          </a:xfrm>
          <a:prstGeom prst="rect">
            <a:avLst/>
          </a:prstGeom>
        </p:spPr>
      </p:pic>
      <p:sp>
        <p:nvSpPr>
          <p:cNvPr id="7" name="Slide Number Placeholder 5"/>
          <p:cNvSpPr>
            <a:spLocks noGrp="1"/>
          </p:cNvSpPr>
          <p:nvPr>
            <p:ph type="sldNum" sz="quarter" idx="4"/>
          </p:nvPr>
        </p:nvSpPr>
        <p:spPr>
          <a:xfrm>
            <a:off x="0" y="6228000"/>
            <a:ext cx="719353" cy="360000"/>
          </a:xfrm>
          <a:prstGeom prst="rect">
            <a:avLst/>
          </a:prstGeom>
        </p:spPr>
        <p:txBody>
          <a:bodyPr vert="horz" lIns="0" tIns="0" rIns="0" bIns="0" rtlCol="0" anchor="ctr" anchorCtr="0"/>
          <a:lstStyle>
            <a:lvl1pPr algn="ctr">
              <a:defRPr sz="900" b="1">
                <a:solidFill>
                  <a:schemeClr val="bg1"/>
                </a:solidFill>
              </a:defRPr>
            </a:lvl1pPr>
          </a:lstStyle>
          <a:p>
            <a:fld id="{DB7CB12E-BAB3-9648-8703-2FA9B219B3B1}" type="slidenum">
              <a:rPr lang="en-US" smtClean="0"/>
              <a:pPr/>
              <a:t>‹Nr.›</a:t>
            </a:fld>
            <a:endParaRPr lang="en-US" dirty="0"/>
          </a:p>
        </p:txBody>
      </p:sp>
      <p:sp>
        <p:nvSpPr>
          <p:cNvPr id="8" name="Slide Number Placeholder 5"/>
          <p:cNvSpPr txBox="1">
            <a:spLocks/>
          </p:cNvSpPr>
          <p:nvPr userDrawn="1"/>
        </p:nvSpPr>
        <p:spPr>
          <a:xfrm>
            <a:off x="3180093" y="6228000"/>
            <a:ext cx="2589364" cy="360000"/>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1200" b="0" dirty="0" err="1" smtClean="0">
                <a:solidFill>
                  <a:srgbClr val="133176"/>
                </a:solidFill>
              </a:rPr>
              <a:t>www.ieabioenergy.com</a:t>
            </a:r>
            <a:endParaRPr lang="en-US" sz="1200" b="0" dirty="0">
              <a:solidFill>
                <a:srgbClr val="133176"/>
              </a:solidFill>
            </a:endParaRPr>
          </a:p>
        </p:txBody>
      </p:sp>
    </p:spTree>
    <p:extLst>
      <p:ext uri="{BB962C8B-B14F-4D97-AF65-F5344CB8AC3E}">
        <p14:creationId xmlns:p14="http://schemas.microsoft.com/office/powerpoint/2010/main" val="40269486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58779" y="808130"/>
            <a:ext cx="7193532" cy="5021388"/>
          </a:xfrm>
          <a:prstGeom prst="rect">
            <a:avLst/>
          </a:prstGeom>
        </p:spPr>
        <p:txBody>
          <a:bodyPr lIns="0" tIns="0" rIns="0" bIns="0" anchor="t" anchorCtr="0"/>
          <a:lstStyle>
            <a:lvl1pPr marL="0" indent="0" algn="l">
              <a:lnSpc>
                <a:spcPct val="100000"/>
              </a:lnSpc>
              <a:spcBef>
                <a:spcPts val="0"/>
              </a:spcBef>
              <a:spcAft>
                <a:spcPts val="900"/>
              </a:spcAft>
              <a:buNone/>
              <a:defRPr sz="2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body text</a:t>
            </a:r>
            <a:endParaRPr lang="en-US" dirty="0"/>
          </a:p>
        </p:txBody>
      </p:sp>
      <p:sp>
        <p:nvSpPr>
          <p:cNvPr id="11" name="Rectangle 10"/>
          <p:cNvSpPr/>
          <p:nvPr userDrawn="1"/>
        </p:nvSpPr>
        <p:spPr>
          <a:xfrm>
            <a:off x="0" y="0"/>
            <a:ext cx="719353"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12" name="Rectangle 11"/>
          <p:cNvSpPr/>
          <p:nvPr userDrawn="1"/>
        </p:nvSpPr>
        <p:spPr>
          <a:xfrm>
            <a:off x="713247"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6" name="Slide Number Placeholder 5"/>
          <p:cNvSpPr>
            <a:spLocks noGrp="1"/>
          </p:cNvSpPr>
          <p:nvPr>
            <p:ph type="sldNum" sz="quarter" idx="4"/>
          </p:nvPr>
        </p:nvSpPr>
        <p:spPr>
          <a:xfrm>
            <a:off x="0" y="6228000"/>
            <a:ext cx="719353" cy="360000"/>
          </a:xfrm>
          <a:prstGeom prst="rect">
            <a:avLst/>
          </a:prstGeom>
        </p:spPr>
        <p:txBody>
          <a:bodyPr vert="horz" lIns="0" tIns="0" rIns="0" bIns="0" rtlCol="0" anchor="ctr" anchorCtr="0"/>
          <a:lstStyle>
            <a:lvl1pPr algn="ctr">
              <a:defRPr sz="900" b="1">
                <a:solidFill>
                  <a:srgbClr val="FFFFFF"/>
                </a:solidFill>
              </a:defRPr>
            </a:lvl1pPr>
          </a:lstStyle>
          <a:p>
            <a:fld id="{F58DF861-0982-4F45-A709-99E6F86ED4E5}" type="slidenum">
              <a:rPr lang="en-US" smtClean="0"/>
              <a:pPr/>
              <a:t>‹Nr.›</a:t>
            </a:fld>
            <a:endParaRPr lang="en-US" dirty="0"/>
          </a:p>
        </p:txBody>
      </p:sp>
      <p:pic>
        <p:nvPicPr>
          <p:cNvPr id="7" name="Picture 6"/>
          <p:cNvPicPr>
            <a:picLocks noChangeAspect="1"/>
          </p:cNvPicPr>
          <p:nvPr userDrawn="1"/>
        </p:nvPicPr>
        <p:blipFill>
          <a:blip r:embed="rId2"/>
          <a:stretch>
            <a:fillRect/>
          </a:stretch>
        </p:blipFill>
        <p:spPr>
          <a:xfrm>
            <a:off x="1358778" y="6261978"/>
            <a:ext cx="1557038" cy="326022"/>
          </a:xfrm>
          <a:prstGeom prst="rect">
            <a:avLst/>
          </a:prstGeom>
        </p:spPr>
      </p:pic>
      <p:sp>
        <p:nvSpPr>
          <p:cNvPr id="8" name="Slide Number Placeholder 5"/>
          <p:cNvSpPr txBox="1">
            <a:spLocks/>
          </p:cNvSpPr>
          <p:nvPr userDrawn="1"/>
        </p:nvSpPr>
        <p:spPr>
          <a:xfrm>
            <a:off x="3180093" y="6228000"/>
            <a:ext cx="2589364" cy="360000"/>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1200" b="0" dirty="0" err="1" smtClean="0">
                <a:solidFill>
                  <a:srgbClr val="133176"/>
                </a:solidFill>
              </a:rPr>
              <a:t>www.ieabioenergy.com</a:t>
            </a:r>
            <a:endParaRPr lang="en-US" sz="1200" b="0" dirty="0">
              <a:solidFill>
                <a:srgbClr val="133176"/>
              </a:solidFill>
            </a:endParaRPr>
          </a:p>
        </p:txBody>
      </p:sp>
    </p:spTree>
    <p:extLst>
      <p:ext uri="{BB962C8B-B14F-4D97-AF65-F5344CB8AC3E}">
        <p14:creationId xmlns:p14="http://schemas.microsoft.com/office/powerpoint/2010/main" val="31850885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58778" y="4759972"/>
            <a:ext cx="7518795" cy="1069545"/>
          </a:xfrm>
          <a:prstGeom prst="rect">
            <a:avLst/>
          </a:prstGeom>
        </p:spPr>
        <p:txBody>
          <a:bodyPr lIns="0" tIns="0" rIns="0" bIns="0" anchor="t" anchorCtr="0"/>
          <a:lstStyle>
            <a:lvl1pPr marL="0" indent="0" algn="l">
              <a:lnSpc>
                <a:spcPct val="100000"/>
              </a:lnSpc>
              <a:spcBef>
                <a:spcPts val="0"/>
              </a:spcBef>
              <a:spcAft>
                <a:spcPts val="600"/>
              </a:spcAft>
              <a:buNone/>
              <a:defRPr sz="12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caption – possibly under an image</a:t>
            </a:r>
            <a:endParaRPr lang="en-US" dirty="0"/>
          </a:p>
        </p:txBody>
      </p:sp>
      <p:sp>
        <p:nvSpPr>
          <p:cNvPr id="11" name="Rectangle 10"/>
          <p:cNvSpPr/>
          <p:nvPr userDrawn="1"/>
        </p:nvSpPr>
        <p:spPr>
          <a:xfrm>
            <a:off x="0" y="0"/>
            <a:ext cx="719353" cy="6858000"/>
          </a:xfrm>
          <a:prstGeom prst="rect">
            <a:avLst/>
          </a:prstGeom>
          <a:solidFill>
            <a:srgbClr val="006344"/>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12" name="Rectangle 11"/>
          <p:cNvSpPr/>
          <p:nvPr userDrawn="1"/>
        </p:nvSpPr>
        <p:spPr>
          <a:xfrm>
            <a:off x="713247" y="0"/>
            <a:ext cx="97690" cy="6858000"/>
          </a:xfrm>
          <a:prstGeom prst="rect">
            <a:avLst/>
          </a:prstGeom>
          <a:solidFill>
            <a:srgbClr val="CCA11B"/>
          </a:solidFill>
          <a:ln>
            <a:noFill/>
          </a:ln>
          <a:effectLst/>
        </p:spPr>
        <p:style>
          <a:lnRef idx="1">
            <a:schemeClr val="accent1"/>
          </a:lnRef>
          <a:fillRef idx="3">
            <a:schemeClr val="accent1"/>
          </a:fillRef>
          <a:effectRef idx="2">
            <a:schemeClr val="accent1"/>
          </a:effectRef>
          <a:fontRef idx="minor">
            <a:schemeClr val="lt1"/>
          </a:fontRef>
        </p:style>
        <p:txBody>
          <a:bodyPr rIns="0" bIns="0" rtlCol="0" anchor="ctr"/>
          <a:lstStyle/>
          <a:p>
            <a:pPr algn="ctr"/>
            <a:endParaRPr lang="en-US">
              <a:effectLst/>
            </a:endParaRPr>
          </a:p>
        </p:txBody>
      </p:sp>
      <p:sp>
        <p:nvSpPr>
          <p:cNvPr id="6" name="Slide Number Placeholder 5"/>
          <p:cNvSpPr>
            <a:spLocks noGrp="1"/>
          </p:cNvSpPr>
          <p:nvPr>
            <p:ph type="sldNum" sz="quarter" idx="4"/>
          </p:nvPr>
        </p:nvSpPr>
        <p:spPr>
          <a:xfrm>
            <a:off x="0" y="6228000"/>
            <a:ext cx="719353" cy="360000"/>
          </a:xfrm>
          <a:prstGeom prst="rect">
            <a:avLst/>
          </a:prstGeom>
        </p:spPr>
        <p:txBody>
          <a:bodyPr vert="horz" lIns="0" tIns="0" rIns="0" bIns="0" rtlCol="0" anchor="ctr" anchorCtr="0"/>
          <a:lstStyle>
            <a:lvl1pPr algn="ctr">
              <a:defRPr sz="900" b="1">
                <a:solidFill>
                  <a:srgbClr val="FFFFFF"/>
                </a:solidFill>
              </a:defRPr>
            </a:lvl1pPr>
          </a:lstStyle>
          <a:p>
            <a:fld id="{F58DF861-0982-4F45-A709-99E6F86ED4E5}" type="slidenum">
              <a:rPr lang="en-US" smtClean="0"/>
              <a:pPr/>
              <a:t>‹Nr.›</a:t>
            </a:fld>
            <a:endParaRPr lang="en-US" dirty="0"/>
          </a:p>
        </p:txBody>
      </p:sp>
      <p:pic>
        <p:nvPicPr>
          <p:cNvPr id="8" name="Picture 7"/>
          <p:cNvPicPr>
            <a:picLocks noChangeAspect="1"/>
          </p:cNvPicPr>
          <p:nvPr userDrawn="1"/>
        </p:nvPicPr>
        <p:blipFill>
          <a:blip r:embed="rId2"/>
          <a:stretch>
            <a:fillRect/>
          </a:stretch>
        </p:blipFill>
        <p:spPr>
          <a:xfrm>
            <a:off x="1358778" y="6261978"/>
            <a:ext cx="1557038" cy="326022"/>
          </a:xfrm>
          <a:prstGeom prst="rect">
            <a:avLst/>
          </a:prstGeom>
        </p:spPr>
      </p:pic>
      <p:sp>
        <p:nvSpPr>
          <p:cNvPr id="9" name="Slide Number Placeholder 5"/>
          <p:cNvSpPr txBox="1">
            <a:spLocks/>
          </p:cNvSpPr>
          <p:nvPr userDrawn="1"/>
        </p:nvSpPr>
        <p:spPr>
          <a:xfrm>
            <a:off x="3180093" y="6228000"/>
            <a:ext cx="2589364" cy="360000"/>
          </a:xfrm>
          <a:prstGeom prst="rect">
            <a:avLst/>
          </a:prstGeom>
        </p:spPr>
        <p:txBody>
          <a:bodyPr vert="horz" lIns="0" tIns="0" rIns="0" bIns="0" rtlCol="0" anchor="b" anchorCtr="0"/>
          <a:lstStyle>
            <a:defPPr>
              <a:defRPr lang="en-US"/>
            </a:defPPr>
            <a:lvl1pPr marL="0" algn="ctr" defTabSz="457200" rtl="0" eaLnBrk="1" latinLnBrk="0" hangingPunct="1">
              <a:defRPr sz="9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1200" b="0" dirty="0" err="1" smtClean="0">
                <a:solidFill>
                  <a:srgbClr val="133176"/>
                </a:solidFill>
              </a:rPr>
              <a:t>www.ieabioenergy.com</a:t>
            </a:r>
            <a:endParaRPr lang="en-US" sz="1200" b="0" dirty="0">
              <a:solidFill>
                <a:srgbClr val="133176"/>
              </a:solidFill>
            </a:endParaRPr>
          </a:p>
        </p:txBody>
      </p:sp>
    </p:spTree>
    <p:extLst>
      <p:ext uri="{BB962C8B-B14F-4D97-AF65-F5344CB8AC3E}">
        <p14:creationId xmlns:p14="http://schemas.microsoft.com/office/powerpoint/2010/main" val="31135820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ckCov1">
    <p:spTree>
      <p:nvGrpSpPr>
        <p:cNvPr id="1" name=""/>
        <p:cNvGrpSpPr/>
        <p:nvPr/>
      </p:nvGrpSpPr>
      <p:grpSpPr>
        <a:xfrm>
          <a:off x="0" y="0"/>
          <a:ext cx="0" cy="0"/>
          <a:chOff x="0" y="0"/>
          <a:chExt cx="0" cy="0"/>
        </a:xfrm>
      </p:grpSpPr>
      <p:cxnSp>
        <p:nvCxnSpPr>
          <p:cNvPr id="8" name="Straight Connector 7"/>
          <p:cNvCxnSpPr/>
          <p:nvPr userDrawn="1"/>
        </p:nvCxnSpPr>
        <p:spPr>
          <a:xfrm>
            <a:off x="5184000" y="3060000"/>
            <a:ext cx="0" cy="3276000"/>
          </a:xfrm>
          <a:prstGeom prst="line">
            <a:avLst/>
          </a:prstGeom>
          <a:ln w="508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userDrawn="1"/>
        </p:nvPicPr>
        <p:blipFill>
          <a:blip r:embed="rId2"/>
          <a:stretch>
            <a:fillRect/>
          </a:stretch>
        </p:blipFill>
        <p:spPr>
          <a:xfrm>
            <a:off x="5476852" y="3060000"/>
            <a:ext cx="1943100" cy="406400"/>
          </a:xfrm>
          <a:prstGeom prst="rect">
            <a:avLst/>
          </a:prstGeom>
        </p:spPr>
      </p:pic>
      <p:pic>
        <p:nvPicPr>
          <p:cNvPr id="2" name="Picture 1"/>
          <p:cNvPicPr>
            <a:picLocks noChangeAspect="1"/>
          </p:cNvPicPr>
          <p:nvPr userDrawn="1"/>
        </p:nvPicPr>
        <p:blipFill>
          <a:blip r:embed="rId3"/>
          <a:stretch>
            <a:fillRect/>
          </a:stretch>
        </p:blipFill>
        <p:spPr>
          <a:xfrm>
            <a:off x="7653128" y="2991850"/>
            <a:ext cx="1054100" cy="495300"/>
          </a:xfrm>
          <a:prstGeom prst="rect">
            <a:avLst/>
          </a:prstGeom>
        </p:spPr>
      </p:pic>
      <p:sp>
        <p:nvSpPr>
          <p:cNvPr id="6" name="Subtitle 2"/>
          <p:cNvSpPr txBox="1">
            <a:spLocks/>
          </p:cNvSpPr>
          <p:nvPr userDrawn="1"/>
        </p:nvSpPr>
        <p:spPr>
          <a:xfrm>
            <a:off x="5472000" y="4144542"/>
            <a:ext cx="2880000" cy="223163"/>
          </a:xfrm>
          <a:prstGeom prst="rect">
            <a:avLst/>
          </a:prstGeom>
        </p:spPr>
        <p:txBody>
          <a:bodyPr lIns="0" tIns="0" rIns="0" bIns="0" anchor="t" anchorCtr="0"/>
          <a:lstStyle>
            <a:lvl1pPr marL="0" indent="0" algn="l" defTabSz="457200" rtl="0" eaLnBrk="1" latinLnBrk="0" hangingPunct="1">
              <a:spcBef>
                <a:spcPct val="20000"/>
              </a:spcBef>
              <a:buFont typeface="Arial"/>
              <a:buNone/>
              <a:defRPr sz="1600" kern="1200">
                <a:solidFill>
                  <a:srgbClr val="133176"/>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00000"/>
              </a:lnSpc>
              <a:spcBef>
                <a:spcPts val="0"/>
              </a:spcBef>
              <a:spcAft>
                <a:spcPts val="600"/>
              </a:spcAft>
            </a:pPr>
            <a:r>
              <a:rPr lang="en-GB" sz="1200" b="1" dirty="0" smtClean="0"/>
              <a:t>Contact Details</a:t>
            </a:r>
            <a:endParaRPr lang="en-US" sz="1200" dirty="0">
              <a:solidFill>
                <a:srgbClr val="000000"/>
              </a:solidFill>
            </a:endParaRPr>
          </a:p>
        </p:txBody>
      </p:sp>
      <p:sp>
        <p:nvSpPr>
          <p:cNvPr id="7" name="Text Placeholder 4"/>
          <p:cNvSpPr>
            <a:spLocks noGrp="1"/>
          </p:cNvSpPr>
          <p:nvPr>
            <p:ph type="body" sz="quarter" idx="15" hasCustomPrompt="1"/>
          </p:nvPr>
        </p:nvSpPr>
        <p:spPr>
          <a:xfrm>
            <a:off x="5472001" y="4567898"/>
            <a:ext cx="1947952" cy="1768101"/>
          </a:xfrm>
          <a:prstGeom prst="rect">
            <a:avLst/>
          </a:prstGeom>
        </p:spPr>
        <p:txBody>
          <a:bodyPr vert="horz" lIns="0" tIns="0" rIns="0" bIns="0"/>
          <a:lstStyle>
            <a:lvl1pPr marL="0" indent="0">
              <a:lnSpc>
                <a:spcPct val="100000"/>
              </a:lnSpc>
              <a:spcBef>
                <a:spcPts val="0"/>
              </a:spcBef>
              <a:spcAft>
                <a:spcPts val="1200"/>
              </a:spcAft>
              <a:buNone/>
              <a:defRPr sz="1500" b="0">
                <a:solidFill>
                  <a:schemeClr val="tx1"/>
                </a:solidFill>
              </a:defRPr>
            </a:lvl1pPr>
            <a:lvl2pPr marL="0" indent="0">
              <a:lnSpc>
                <a:spcPts val="900"/>
              </a:lnSpc>
              <a:spcBef>
                <a:spcPts val="0"/>
              </a:spcBef>
              <a:buNone/>
              <a:defRPr sz="800">
                <a:solidFill>
                  <a:srgbClr val="FFFFFF"/>
                </a:solidFill>
              </a:defRPr>
            </a:lvl2pPr>
            <a:lvl3pPr marL="0" indent="0">
              <a:lnSpc>
                <a:spcPts val="900"/>
              </a:lnSpc>
              <a:spcBef>
                <a:spcPts val="0"/>
              </a:spcBef>
              <a:buNone/>
              <a:defRPr sz="800">
                <a:solidFill>
                  <a:srgbClr val="FFFFFF"/>
                </a:solidFill>
              </a:defRPr>
            </a:lvl3pPr>
            <a:lvl4pPr marL="0" indent="0">
              <a:lnSpc>
                <a:spcPts val="900"/>
              </a:lnSpc>
              <a:spcBef>
                <a:spcPts val="0"/>
              </a:spcBef>
              <a:buNone/>
              <a:defRPr sz="800">
                <a:solidFill>
                  <a:srgbClr val="FFFFFF"/>
                </a:solidFill>
              </a:defRPr>
            </a:lvl4pPr>
            <a:lvl5pPr marL="0" indent="0">
              <a:lnSpc>
                <a:spcPts val="900"/>
              </a:lnSpc>
              <a:spcBef>
                <a:spcPts val="0"/>
              </a:spcBef>
              <a:buNone/>
              <a:defRPr sz="800">
                <a:solidFill>
                  <a:srgbClr val="FFFFFF"/>
                </a:solidFill>
              </a:defRPr>
            </a:lvl5pPr>
          </a:lstStyle>
          <a:p>
            <a:pPr lvl="0"/>
            <a:r>
              <a:rPr lang="en-GB" dirty="0" smtClean="0"/>
              <a:t>Click to enter contact details</a:t>
            </a:r>
          </a:p>
        </p:txBody>
      </p:sp>
      <p:sp>
        <p:nvSpPr>
          <p:cNvPr id="9" name="Title 1"/>
          <p:cNvSpPr>
            <a:spLocks noGrp="1"/>
          </p:cNvSpPr>
          <p:nvPr>
            <p:ph type="title" hasCustomPrompt="1"/>
          </p:nvPr>
        </p:nvSpPr>
        <p:spPr>
          <a:xfrm>
            <a:off x="0" y="3059999"/>
            <a:ext cx="5184000" cy="3275999"/>
          </a:xfrm>
          <a:prstGeom prst="rect">
            <a:avLst/>
          </a:prstGeom>
        </p:spPr>
        <p:txBody>
          <a:bodyPr lIns="0" tIns="0" rIns="0" bIns="0" anchor="ctr" anchorCtr="0"/>
          <a:lstStyle>
            <a:lvl1pPr algn="ctr">
              <a:defRPr sz="4400" b="0" i="1">
                <a:solidFill>
                  <a:srgbClr val="133176"/>
                </a:solidFill>
              </a:defRPr>
            </a:lvl1pPr>
          </a:lstStyle>
          <a:p>
            <a:r>
              <a:rPr lang="en-GB" dirty="0" smtClean="0"/>
              <a:t>Add </a:t>
            </a:r>
            <a:br>
              <a:rPr lang="en-GB" dirty="0" smtClean="0"/>
            </a:br>
            <a:r>
              <a:rPr lang="en-GB" dirty="0" smtClean="0"/>
              <a:t>“Thank you”?</a:t>
            </a:r>
            <a:endParaRPr lang="en-US" dirty="0"/>
          </a:p>
        </p:txBody>
      </p:sp>
    </p:spTree>
    <p:extLst>
      <p:ext uri="{BB962C8B-B14F-4D97-AF65-F5344CB8AC3E}">
        <p14:creationId xmlns:p14="http://schemas.microsoft.com/office/powerpoint/2010/main" val="389052133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Cov2">
    <p:spTree>
      <p:nvGrpSpPr>
        <p:cNvPr id="1" name=""/>
        <p:cNvGrpSpPr/>
        <p:nvPr/>
      </p:nvGrpSpPr>
      <p:grpSpPr>
        <a:xfrm>
          <a:off x="0" y="0"/>
          <a:ext cx="0" cy="0"/>
          <a:chOff x="0" y="0"/>
          <a:chExt cx="0" cy="0"/>
        </a:xfrm>
      </p:grpSpPr>
      <p:cxnSp>
        <p:nvCxnSpPr>
          <p:cNvPr id="8" name="Straight Connector 7"/>
          <p:cNvCxnSpPr/>
          <p:nvPr userDrawn="1"/>
        </p:nvCxnSpPr>
        <p:spPr>
          <a:xfrm>
            <a:off x="5184000" y="3060000"/>
            <a:ext cx="0" cy="3276000"/>
          </a:xfrm>
          <a:prstGeom prst="line">
            <a:avLst/>
          </a:prstGeom>
          <a:ln w="5080">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4" name="Picture 3"/>
          <p:cNvPicPr>
            <a:picLocks noChangeAspect="1"/>
          </p:cNvPicPr>
          <p:nvPr userDrawn="1"/>
        </p:nvPicPr>
        <p:blipFill>
          <a:blip r:embed="rId2"/>
          <a:stretch>
            <a:fillRect/>
          </a:stretch>
        </p:blipFill>
        <p:spPr>
          <a:xfrm>
            <a:off x="5476852" y="3060000"/>
            <a:ext cx="1943100" cy="406400"/>
          </a:xfrm>
          <a:prstGeom prst="rect">
            <a:avLst/>
          </a:prstGeom>
        </p:spPr>
      </p:pic>
      <p:pic>
        <p:nvPicPr>
          <p:cNvPr id="2" name="Picture 1"/>
          <p:cNvPicPr>
            <a:picLocks noChangeAspect="1"/>
          </p:cNvPicPr>
          <p:nvPr userDrawn="1"/>
        </p:nvPicPr>
        <p:blipFill>
          <a:blip r:embed="rId3"/>
          <a:stretch>
            <a:fillRect/>
          </a:stretch>
        </p:blipFill>
        <p:spPr>
          <a:xfrm>
            <a:off x="7653128" y="2991850"/>
            <a:ext cx="1054100" cy="495300"/>
          </a:xfrm>
          <a:prstGeom prst="rect">
            <a:avLst/>
          </a:prstGeom>
        </p:spPr>
      </p:pic>
      <p:sp>
        <p:nvSpPr>
          <p:cNvPr id="6" name="Subtitle 2"/>
          <p:cNvSpPr txBox="1">
            <a:spLocks/>
          </p:cNvSpPr>
          <p:nvPr userDrawn="1"/>
        </p:nvSpPr>
        <p:spPr>
          <a:xfrm>
            <a:off x="5472000" y="3672001"/>
            <a:ext cx="2880000" cy="223163"/>
          </a:xfrm>
          <a:prstGeom prst="rect">
            <a:avLst/>
          </a:prstGeom>
        </p:spPr>
        <p:txBody>
          <a:bodyPr lIns="0" tIns="0" rIns="0" bIns="0" anchor="t" anchorCtr="0"/>
          <a:lstStyle>
            <a:lvl1pPr marL="0" indent="0" algn="l" defTabSz="457200" rtl="0" eaLnBrk="1" latinLnBrk="0" hangingPunct="1">
              <a:spcBef>
                <a:spcPct val="20000"/>
              </a:spcBef>
              <a:buFont typeface="Arial"/>
              <a:buNone/>
              <a:defRPr sz="1600" kern="1200">
                <a:solidFill>
                  <a:srgbClr val="133176"/>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00000"/>
              </a:lnSpc>
              <a:spcBef>
                <a:spcPts val="0"/>
              </a:spcBef>
              <a:spcAft>
                <a:spcPts val="600"/>
              </a:spcAft>
            </a:pPr>
            <a:r>
              <a:rPr lang="en-GB" sz="1200" b="1" dirty="0" smtClean="0"/>
              <a:t>Contact Details</a:t>
            </a:r>
            <a:endParaRPr lang="en-US" sz="1200" dirty="0">
              <a:solidFill>
                <a:srgbClr val="000000"/>
              </a:solidFill>
            </a:endParaRPr>
          </a:p>
        </p:txBody>
      </p:sp>
      <p:sp>
        <p:nvSpPr>
          <p:cNvPr id="7" name="Text Placeholder 4"/>
          <p:cNvSpPr>
            <a:spLocks noGrp="1"/>
          </p:cNvSpPr>
          <p:nvPr>
            <p:ph type="body" sz="quarter" idx="15" hasCustomPrompt="1"/>
          </p:nvPr>
        </p:nvSpPr>
        <p:spPr>
          <a:xfrm>
            <a:off x="5472001" y="4075668"/>
            <a:ext cx="1947952" cy="1427468"/>
          </a:xfrm>
          <a:prstGeom prst="rect">
            <a:avLst/>
          </a:prstGeom>
        </p:spPr>
        <p:txBody>
          <a:bodyPr vert="horz" lIns="0" tIns="0" rIns="0" bIns="0"/>
          <a:lstStyle>
            <a:lvl1pPr marL="0" indent="0">
              <a:lnSpc>
                <a:spcPct val="100000"/>
              </a:lnSpc>
              <a:spcBef>
                <a:spcPts val="0"/>
              </a:spcBef>
              <a:spcAft>
                <a:spcPts val="1200"/>
              </a:spcAft>
              <a:buNone/>
              <a:defRPr sz="1500" b="0">
                <a:solidFill>
                  <a:schemeClr val="tx1"/>
                </a:solidFill>
              </a:defRPr>
            </a:lvl1pPr>
            <a:lvl2pPr marL="0" indent="0">
              <a:lnSpc>
                <a:spcPts val="900"/>
              </a:lnSpc>
              <a:spcBef>
                <a:spcPts val="0"/>
              </a:spcBef>
              <a:buNone/>
              <a:defRPr sz="800">
                <a:solidFill>
                  <a:srgbClr val="FFFFFF"/>
                </a:solidFill>
              </a:defRPr>
            </a:lvl2pPr>
            <a:lvl3pPr marL="0" indent="0">
              <a:lnSpc>
                <a:spcPts val="900"/>
              </a:lnSpc>
              <a:spcBef>
                <a:spcPts val="0"/>
              </a:spcBef>
              <a:buNone/>
              <a:defRPr sz="800">
                <a:solidFill>
                  <a:srgbClr val="FFFFFF"/>
                </a:solidFill>
              </a:defRPr>
            </a:lvl3pPr>
            <a:lvl4pPr marL="0" indent="0">
              <a:lnSpc>
                <a:spcPts val="900"/>
              </a:lnSpc>
              <a:spcBef>
                <a:spcPts val="0"/>
              </a:spcBef>
              <a:buNone/>
              <a:defRPr sz="800">
                <a:solidFill>
                  <a:srgbClr val="FFFFFF"/>
                </a:solidFill>
              </a:defRPr>
            </a:lvl4pPr>
            <a:lvl5pPr marL="0" indent="0">
              <a:lnSpc>
                <a:spcPts val="900"/>
              </a:lnSpc>
              <a:spcBef>
                <a:spcPts val="0"/>
              </a:spcBef>
              <a:buNone/>
              <a:defRPr sz="800">
                <a:solidFill>
                  <a:srgbClr val="FFFFFF"/>
                </a:solidFill>
              </a:defRPr>
            </a:lvl5pPr>
          </a:lstStyle>
          <a:p>
            <a:pPr lvl="0"/>
            <a:r>
              <a:rPr lang="en-GB" dirty="0" smtClean="0"/>
              <a:t>Click to enter contact details</a:t>
            </a:r>
          </a:p>
        </p:txBody>
      </p:sp>
      <p:sp>
        <p:nvSpPr>
          <p:cNvPr id="12" name="Subtitle 2"/>
          <p:cNvSpPr txBox="1">
            <a:spLocks/>
          </p:cNvSpPr>
          <p:nvPr userDrawn="1"/>
        </p:nvSpPr>
        <p:spPr>
          <a:xfrm>
            <a:off x="5472000" y="5292000"/>
            <a:ext cx="3672000" cy="1044000"/>
          </a:xfrm>
          <a:prstGeom prst="rect">
            <a:avLst/>
          </a:prstGeom>
        </p:spPr>
        <p:txBody>
          <a:bodyPr lIns="0" tIns="0" rIns="0" bIns="0" anchor="b" anchorCtr="0"/>
          <a:lstStyle>
            <a:lvl1pPr marL="0" indent="0" algn="l" defTabSz="457200" rtl="0" eaLnBrk="1" latinLnBrk="0" hangingPunct="1">
              <a:lnSpc>
                <a:spcPts val="700"/>
              </a:lnSpc>
              <a:spcBef>
                <a:spcPts val="0"/>
              </a:spcBef>
              <a:buFont typeface="Arial"/>
              <a:buNone/>
              <a:defRPr sz="600" kern="1200">
                <a:solidFill>
                  <a:schemeClr val="tx1"/>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nSpc>
                <a:spcPct val="100000"/>
              </a:lnSpc>
              <a:spcBef>
                <a:spcPts val="0"/>
              </a:spcBef>
              <a:spcAft>
                <a:spcPts val="1200"/>
              </a:spcAft>
            </a:pPr>
            <a:r>
              <a:rPr lang="en-GB" sz="1000" dirty="0" smtClean="0">
                <a:solidFill>
                  <a:srgbClr val="000000"/>
                </a:solidFill>
              </a:rPr>
              <a:t>IEA Bioenergy Website</a:t>
            </a:r>
            <a:br>
              <a:rPr lang="en-GB" sz="1000" dirty="0" smtClean="0">
                <a:solidFill>
                  <a:srgbClr val="000000"/>
                </a:solidFill>
              </a:rPr>
            </a:br>
            <a:r>
              <a:rPr lang="en-GB" sz="1000" dirty="0" err="1" smtClean="0">
                <a:solidFill>
                  <a:srgbClr val="000000"/>
                </a:solidFill>
              </a:rPr>
              <a:t>www.ieabioenergy.com</a:t>
            </a:r>
            <a:endParaRPr lang="en-GB" sz="1000" dirty="0" smtClean="0">
              <a:solidFill>
                <a:srgbClr val="000000"/>
              </a:solidFill>
            </a:endParaRPr>
          </a:p>
          <a:p>
            <a:pPr>
              <a:lnSpc>
                <a:spcPct val="100000"/>
              </a:lnSpc>
              <a:spcBef>
                <a:spcPts val="0"/>
              </a:spcBef>
              <a:spcAft>
                <a:spcPts val="1200"/>
              </a:spcAft>
            </a:pPr>
            <a:r>
              <a:rPr lang="en-GB" sz="1000" dirty="0" smtClean="0">
                <a:solidFill>
                  <a:srgbClr val="000000"/>
                </a:solidFill>
              </a:rPr>
              <a:t>Contact us: </a:t>
            </a:r>
            <a:br>
              <a:rPr lang="en-GB" sz="1000" dirty="0" smtClean="0">
                <a:solidFill>
                  <a:srgbClr val="000000"/>
                </a:solidFill>
              </a:rPr>
            </a:br>
            <a:r>
              <a:rPr lang="en-GB" sz="1000" dirty="0" err="1" smtClean="0">
                <a:solidFill>
                  <a:srgbClr val="000000"/>
                </a:solidFill>
              </a:rPr>
              <a:t>www.ieabioenergy.com</a:t>
            </a:r>
            <a:r>
              <a:rPr lang="en-GB" sz="1000" dirty="0" smtClean="0">
                <a:solidFill>
                  <a:srgbClr val="000000"/>
                </a:solidFill>
              </a:rPr>
              <a:t>/contact-us/</a:t>
            </a:r>
            <a:endParaRPr lang="en-US" sz="1000" dirty="0">
              <a:solidFill>
                <a:srgbClr val="000000"/>
              </a:solidFill>
            </a:endParaRPr>
          </a:p>
        </p:txBody>
      </p:sp>
      <p:sp>
        <p:nvSpPr>
          <p:cNvPr id="9" name="Title 1"/>
          <p:cNvSpPr>
            <a:spLocks noGrp="1"/>
          </p:cNvSpPr>
          <p:nvPr>
            <p:ph type="title" hasCustomPrompt="1"/>
          </p:nvPr>
        </p:nvSpPr>
        <p:spPr>
          <a:xfrm>
            <a:off x="0" y="3059999"/>
            <a:ext cx="5184000" cy="3275999"/>
          </a:xfrm>
          <a:prstGeom prst="rect">
            <a:avLst/>
          </a:prstGeom>
        </p:spPr>
        <p:txBody>
          <a:bodyPr lIns="0" tIns="0" rIns="0" bIns="0" anchor="ctr" anchorCtr="0"/>
          <a:lstStyle>
            <a:lvl1pPr algn="ctr">
              <a:defRPr sz="4400" b="0" i="1">
                <a:solidFill>
                  <a:srgbClr val="133176"/>
                </a:solidFill>
              </a:defRPr>
            </a:lvl1pPr>
          </a:lstStyle>
          <a:p>
            <a:r>
              <a:rPr lang="en-GB" dirty="0" smtClean="0"/>
              <a:t>Add </a:t>
            </a:r>
            <a:br>
              <a:rPr lang="en-GB" dirty="0" smtClean="0"/>
            </a:br>
            <a:r>
              <a:rPr lang="en-GB" dirty="0" smtClean="0"/>
              <a:t>“Thank you”?</a:t>
            </a:r>
            <a:endParaRPr lang="en-US" dirty="0"/>
          </a:p>
        </p:txBody>
      </p:sp>
    </p:spTree>
    <p:extLst>
      <p:ext uri="{BB962C8B-B14F-4D97-AF65-F5344CB8AC3E}">
        <p14:creationId xmlns:p14="http://schemas.microsoft.com/office/powerpoint/2010/main" val="275660913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19692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781109"/>
      </p:ext>
    </p:extLst>
  </p:cSld>
  <p:clrMap bg1="lt1" tx1="dk1" bg2="lt2" tx2="dk2" accent1="accent1" accent2="accent2" accent3="accent3" accent4="accent4" accent5="accent5" accent6="accent6" hlink="hlink" folHlink="folHlink"/>
  <p:sldLayoutIdLst>
    <p:sldLayoutId id="2147483663" r:id="rId1"/>
    <p:sldLayoutId id="2147483660" r:id="rId2"/>
    <p:sldLayoutId id="2147483656" r:id="rId3"/>
    <p:sldLayoutId id="2147483657" r:id="rId4"/>
    <p:sldLayoutId id="2147483664" r:id="rId5"/>
    <p:sldLayoutId id="2147483662" r:id="rId6"/>
    <p:sldLayoutId id="2147483655" r:id="rId7"/>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iea-amf.org/content/projects/map_projects/5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0000" y="545531"/>
            <a:ext cx="5672588" cy="505515"/>
          </a:xfrm>
        </p:spPr>
        <p:txBody>
          <a:bodyPr/>
          <a:lstStyle/>
          <a:p>
            <a:r>
              <a:rPr lang="de-DE" dirty="0" smtClean="0"/>
              <a:t>Project </a:t>
            </a:r>
            <a:r>
              <a:rPr lang="de-DE" dirty="0" err="1" smtClean="0"/>
              <a:t>proposal</a:t>
            </a:r>
            <a:r>
              <a:rPr lang="de-DE" dirty="0" smtClean="0"/>
              <a:t> | </a:t>
            </a:r>
            <a:br>
              <a:rPr lang="de-DE" dirty="0" smtClean="0"/>
            </a:br>
            <a:r>
              <a:rPr lang="de-DE" dirty="0" smtClean="0"/>
              <a:t>A</a:t>
            </a:r>
            <a:r>
              <a:rPr lang="en-US" dirty="0" err="1" smtClean="0"/>
              <a:t>ssess</a:t>
            </a:r>
            <a:r>
              <a:rPr lang="en-US" dirty="0" smtClean="0"/>
              <a:t> </a:t>
            </a:r>
            <a:r>
              <a:rPr lang="en-US" dirty="0"/>
              <a:t>successes and lessons </a:t>
            </a:r>
            <a:r>
              <a:rPr lang="en-US" dirty="0" smtClean="0"/>
              <a:t>learned </a:t>
            </a:r>
            <a:r>
              <a:rPr lang="en-US" dirty="0"/>
              <a:t>for </a:t>
            </a:r>
            <a:r>
              <a:rPr lang="en-US" dirty="0" smtClean="0"/>
              <a:t>conventional / advanced </a:t>
            </a:r>
            <a:r>
              <a:rPr lang="en-US" dirty="0"/>
              <a:t>biofuels </a:t>
            </a:r>
            <a:r>
              <a:rPr lang="en-US" dirty="0" smtClean="0"/>
              <a:t>deployment</a:t>
            </a:r>
            <a:endParaRPr lang="en-US" dirty="0"/>
          </a:p>
        </p:txBody>
      </p:sp>
      <p:sp>
        <p:nvSpPr>
          <p:cNvPr id="4" name="Text Placeholder 3"/>
          <p:cNvSpPr>
            <a:spLocks noGrp="1"/>
          </p:cNvSpPr>
          <p:nvPr>
            <p:ph type="body" sz="quarter" idx="10"/>
          </p:nvPr>
        </p:nvSpPr>
        <p:spPr>
          <a:xfrm>
            <a:off x="5017021" y="5576071"/>
            <a:ext cx="3959926" cy="540000"/>
          </a:xfrm>
        </p:spPr>
        <p:txBody>
          <a:bodyPr/>
          <a:lstStyle/>
          <a:p>
            <a:r>
              <a:rPr lang="en-US" dirty="0" smtClean="0"/>
              <a:t>Franziska Müller-Langer, Dina </a:t>
            </a:r>
            <a:r>
              <a:rPr lang="en-US" dirty="0" err="1" smtClean="0"/>
              <a:t>Bacovsky</a:t>
            </a:r>
            <a:r>
              <a:rPr lang="en-US" dirty="0" smtClean="0"/>
              <a:t>, Tomas Ekbom, Adrian o Connell, Stefan Majer</a:t>
            </a:r>
            <a:endParaRPr lang="en-US" b="0" dirty="0">
              <a:solidFill>
                <a:schemeClr val="tx1">
                  <a:lumMod val="50000"/>
                  <a:lumOff val="50000"/>
                </a:schemeClr>
              </a:solidFill>
            </a:endParaRPr>
          </a:p>
        </p:txBody>
      </p:sp>
      <p:sp>
        <p:nvSpPr>
          <p:cNvPr id="6" name="Text Placeholder 3"/>
          <p:cNvSpPr txBox="1">
            <a:spLocks/>
          </p:cNvSpPr>
          <p:nvPr/>
        </p:nvSpPr>
        <p:spPr>
          <a:xfrm>
            <a:off x="3447319" y="4730514"/>
            <a:ext cx="5572098" cy="540000"/>
          </a:xfrm>
          <a:prstGeom prst="rect">
            <a:avLst/>
          </a:prstGeom>
        </p:spPr>
        <p:txBody>
          <a:bodyPr vert="horz" lIns="0" tIns="0" rIns="0" bIns="0"/>
          <a:lstStyle>
            <a:lvl1pPr marL="0" indent="0" algn="r" defTabSz="457200" rtl="0" eaLnBrk="1" latinLnBrk="0" hangingPunct="1">
              <a:lnSpc>
                <a:spcPct val="100000"/>
              </a:lnSpc>
              <a:spcBef>
                <a:spcPts val="0"/>
              </a:spcBef>
              <a:spcAft>
                <a:spcPts val="1200"/>
              </a:spcAft>
              <a:buFontTx/>
              <a:buNone/>
              <a:defRPr sz="1200" b="1" kern="1200">
                <a:solidFill>
                  <a:srgbClr val="006344"/>
                </a:solidFill>
                <a:latin typeface="+mn-lt"/>
                <a:ea typeface="+mn-ea"/>
                <a:cs typeface="+mn-cs"/>
              </a:defRPr>
            </a:lvl1pPr>
            <a:lvl2pPr marL="457200" indent="0" algn="r" defTabSz="457200" rtl="0" eaLnBrk="1" latinLnBrk="0" hangingPunct="1">
              <a:lnSpc>
                <a:spcPts val="1000"/>
              </a:lnSpc>
              <a:spcBef>
                <a:spcPts val="0"/>
              </a:spcBef>
              <a:spcAft>
                <a:spcPts val="1200"/>
              </a:spcAft>
              <a:buFontTx/>
              <a:buNone/>
              <a:defRPr sz="900" b="1" kern="1200">
                <a:solidFill>
                  <a:srgbClr val="006344"/>
                </a:solidFill>
                <a:latin typeface="+mn-lt"/>
                <a:ea typeface="+mn-ea"/>
                <a:cs typeface="+mn-cs"/>
              </a:defRPr>
            </a:lvl2pPr>
            <a:lvl3pPr marL="914400" indent="0" algn="r" defTabSz="457200" rtl="0" eaLnBrk="1" latinLnBrk="0" hangingPunct="1">
              <a:lnSpc>
                <a:spcPts val="1000"/>
              </a:lnSpc>
              <a:spcBef>
                <a:spcPts val="0"/>
              </a:spcBef>
              <a:spcAft>
                <a:spcPts val="1200"/>
              </a:spcAft>
              <a:buFontTx/>
              <a:buNone/>
              <a:defRPr sz="900" b="1" kern="1200">
                <a:solidFill>
                  <a:srgbClr val="006344"/>
                </a:solidFill>
                <a:latin typeface="+mn-lt"/>
                <a:ea typeface="+mn-ea"/>
                <a:cs typeface="+mn-cs"/>
              </a:defRPr>
            </a:lvl3pPr>
            <a:lvl4pPr marL="1371600" indent="0" algn="r" defTabSz="457200" rtl="0" eaLnBrk="1" latinLnBrk="0" hangingPunct="1">
              <a:lnSpc>
                <a:spcPts val="1000"/>
              </a:lnSpc>
              <a:spcBef>
                <a:spcPts val="0"/>
              </a:spcBef>
              <a:spcAft>
                <a:spcPts val="1200"/>
              </a:spcAft>
              <a:buFontTx/>
              <a:buNone/>
              <a:defRPr sz="900" b="1" kern="1200">
                <a:solidFill>
                  <a:srgbClr val="006344"/>
                </a:solidFill>
                <a:latin typeface="+mn-lt"/>
                <a:ea typeface="+mn-ea"/>
                <a:cs typeface="+mn-cs"/>
              </a:defRPr>
            </a:lvl4pPr>
            <a:lvl5pPr marL="1828800" indent="0" algn="r" defTabSz="457200" rtl="0" eaLnBrk="1" latinLnBrk="0" hangingPunct="1">
              <a:lnSpc>
                <a:spcPts val="1000"/>
              </a:lnSpc>
              <a:spcBef>
                <a:spcPts val="0"/>
              </a:spcBef>
              <a:spcAft>
                <a:spcPts val="1200"/>
              </a:spcAft>
              <a:buFontTx/>
              <a:buNone/>
              <a:defRPr sz="900" b="1" kern="1200">
                <a:solidFill>
                  <a:srgbClr val="006344"/>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smtClean="0"/>
              <a:t>IEA TCP Bioenergy T39 Business meeting | </a:t>
            </a:r>
            <a:br>
              <a:rPr lang="en-US" sz="1400" dirty="0" smtClean="0"/>
            </a:br>
            <a:r>
              <a:rPr lang="en-US" sz="1400" dirty="0" smtClean="0"/>
              <a:t>Sept 16-17, 2019</a:t>
            </a:r>
          </a:p>
        </p:txBody>
      </p:sp>
      <p:sp>
        <p:nvSpPr>
          <p:cNvPr id="3" name="Textfeld 2"/>
          <p:cNvSpPr txBox="1"/>
          <p:nvPr/>
        </p:nvSpPr>
        <p:spPr>
          <a:xfrm>
            <a:off x="1035844" y="3100388"/>
            <a:ext cx="2171700" cy="923330"/>
          </a:xfrm>
          <a:prstGeom prst="rect">
            <a:avLst/>
          </a:prstGeom>
          <a:noFill/>
        </p:spPr>
        <p:txBody>
          <a:bodyPr wrap="square" rtlCol="0">
            <a:spAutoFit/>
          </a:bodyPr>
          <a:lstStyle/>
          <a:p>
            <a:r>
              <a:rPr lang="de-DE" b="1" dirty="0" smtClean="0">
                <a:solidFill>
                  <a:schemeClr val="bg1"/>
                </a:solidFill>
              </a:rPr>
              <a:t>Add </a:t>
            </a:r>
            <a:r>
              <a:rPr lang="de-DE" b="1" dirty="0" err="1" smtClean="0">
                <a:solidFill>
                  <a:schemeClr val="bg1"/>
                </a:solidFill>
              </a:rPr>
              <a:t>the</a:t>
            </a:r>
            <a:r>
              <a:rPr lang="de-DE" b="1" dirty="0" smtClean="0">
                <a:solidFill>
                  <a:schemeClr val="bg1"/>
                </a:solidFill>
              </a:rPr>
              <a:t> T39 </a:t>
            </a:r>
            <a:r>
              <a:rPr lang="de-DE" b="1" dirty="0" err="1" smtClean="0">
                <a:solidFill>
                  <a:schemeClr val="bg1"/>
                </a:solidFill>
              </a:rPr>
              <a:t>picture</a:t>
            </a:r>
            <a:r>
              <a:rPr lang="de-DE" b="1" dirty="0" smtClean="0">
                <a:solidFill>
                  <a:schemeClr val="bg1"/>
                </a:solidFill>
              </a:rPr>
              <a:t> </a:t>
            </a:r>
            <a:r>
              <a:rPr lang="de-DE" b="1" dirty="0" err="1" smtClean="0">
                <a:solidFill>
                  <a:schemeClr val="bg1"/>
                </a:solidFill>
              </a:rPr>
              <a:t>if</a:t>
            </a:r>
            <a:r>
              <a:rPr lang="de-DE" b="1" dirty="0" smtClean="0">
                <a:solidFill>
                  <a:schemeClr val="bg1"/>
                </a:solidFill>
              </a:rPr>
              <a:t> </a:t>
            </a:r>
            <a:r>
              <a:rPr lang="de-DE" b="1" dirty="0" err="1" smtClean="0">
                <a:solidFill>
                  <a:schemeClr val="bg1"/>
                </a:solidFill>
              </a:rPr>
              <a:t>available</a:t>
            </a:r>
            <a:endParaRPr lang="de-DE" b="1" dirty="0">
              <a:solidFill>
                <a:schemeClr val="bg1"/>
              </a:solidFill>
            </a:endParaRPr>
          </a:p>
        </p:txBody>
      </p:sp>
    </p:spTree>
    <p:extLst>
      <p:ext uri="{BB962C8B-B14F-4D97-AF65-F5344CB8AC3E}">
        <p14:creationId xmlns:p14="http://schemas.microsoft.com/office/powerpoint/2010/main" val="640136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pPr>
              <a:buClr>
                <a:schemeClr val="tx2"/>
              </a:buClr>
            </a:pPr>
            <a:r>
              <a:rPr lang="en-US" sz="1800" dirty="0" smtClean="0">
                <a:latin typeface="Calibri" panose="020F0502020204030204" pitchFamily="34" charset="0"/>
                <a:cs typeface="Calibri" panose="020F0502020204030204" pitchFamily="34" charset="0"/>
              </a:rPr>
              <a:t>Until now delay in R&amp;D&amp;D progress and market implementation of advanced biofuels &gt;&gt; different examples of success and many of failures</a:t>
            </a:r>
          </a:p>
          <a:p>
            <a:pPr>
              <a:buClr>
                <a:schemeClr val="tx2"/>
              </a:buClr>
            </a:pPr>
            <a:r>
              <a:rPr lang="en-US" sz="1800" dirty="0" smtClean="0">
                <a:latin typeface="Calibri" panose="020F0502020204030204" pitchFamily="34" charset="0"/>
                <a:cs typeface="Calibri" panose="020F0502020204030204" pitchFamily="34" charset="0"/>
              </a:rPr>
              <a:t>Multitude </a:t>
            </a:r>
            <a:r>
              <a:rPr lang="en-US" sz="1800" dirty="0">
                <a:latin typeface="Calibri" panose="020F0502020204030204" pitchFamily="34" charset="0"/>
                <a:cs typeface="Calibri" panose="020F0502020204030204" pitchFamily="34" charset="0"/>
              </a:rPr>
              <a:t>of companies trying to develop and deploy biofuels, assess a number of examples and derive what can be learned from </a:t>
            </a:r>
            <a:r>
              <a:rPr lang="en-US" sz="1800" dirty="0" smtClean="0">
                <a:latin typeface="Calibri" panose="020F0502020204030204" pitchFamily="34" charset="0"/>
                <a:cs typeface="Calibri" panose="020F0502020204030204" pitchFamily="34" charset="0"/>
              </a:rPr>
              <a:t>these</a:t>
            </a:r>
          </a:p>
          <a:p>
            <a:pPr>
              <a:buClr>
                <a:schemeClr val="tx2"/>
              </a:buClr>
            </a:pPr>
            <a:r>
              <a:rPr lang="en-US" sz="1800" dirty="0" smtClean="0">
                <a:latin typeface="Calibri" panose="020F0502020204030204" pitchFamily="34" charset="0"/>
                <a:cs typeface="Calibri" panose="020F0502020204030204" pitchFamily="34" charset="0"/>
              </a:rPr>
              <a:t>Investigations available &gt;&gt; some of the last 5 years / ongoing e.g.</a:t>
            </a:r>
            <a:endParaRPr lang="en-US" sz="1800" dirty="0">
              <a:latin typeface="Calibri" panose="020F0502020204030204" pitchFamily="34" charset="0"/>
              <a:cs typeface="Calibri" panose="020F0502020204030204" pitchFamily="34" charset="0"/>
            </a:endParaRPr>
          </a:p>
          <a:p>
            <a:pPr lvl="1">
              <a:buClr>
                <a:schemeClr val="tx2"/>
              </a:buClr>
              <a:buFont typeface="Symbol" panose="05050102010706020507" pitchFamily="18" charset="2"/>
              <a:buChar char="-"/>
            </a:pPr>
            <a:r>
              <a:rPr lang="en-US" sz="1800" dirty="0" err="1" smtClean="0">
                <a:solidFill>
                  <a:schemeClr val="tx1"/>
                </a:solidFill>
                <a:latin typeface="Calibri" panose="020F0502020204030204" pitchFamily="34" charset="0"/>
                <a:cs typeface="Calibri" panose="020F0502020204030204" pitchFamily="34" charset="0"/>
              </a:rPr>
              <a:t>ARTFuels</a:t>
            </a:r>
            <a:r>
              <a:rPr lang="en-US" sz="1800" dirty="0" smtClean="0">
                <a:solidFill>
                  <a:schemeClr val="tx1"/>
                </a:solidFill>
                <a:latin typeface="Calibri" panose="020F0502020204030204" pitchFamily="34" charset="0"/>
                <a:cs typeface="Calibri" panose="020F0502020204030204" pitchFamily="34" charset="0"/>
              </a:rPr>
              <a:t>: </a:t>
            </a:r>
            <a:r>
              <a:rPr lang="en-US" sz="1800" dirty="0" smtClean="0">
                <a:solidFill>
                  <a:schemeClr val="tx1"/>
                </a:solidFill>
                <a:latin typeface="Calibri" panose="020F0502020204030204" pitchFamily="34" charset="0"/>
                <a:cs typeface="Calibri" panose="020F0502020204030204" pitchFamily="34" charset="0"/>
              </a:rPr>
              <a:t>to be checked</a:t>
            </a:r>
            <a:endParaRPr lang="en-US" sz="1800" dirty="0" smtClean="0">
              <a:solidFill>
                <a:schemeClr val="tx1"/>
              </a:solidFill>
              <a:latin typeface="Calibri" panose="020F0502020204030204" pitchFamily="34" charset="0"/>
              <a:cs typeface="Calibri" panose="020F0502020204030204" pitchFamily="34" charset="0"/>
            </a:endParaRPr>
          </a:p>
          <a:p>
            <a:pPr lvl="1">
              <a:buClr>
                <a:schemeClr val="tx2"/>
              </a:buClr>
              <a:buFont typeface="Symbol" panose="05050102010706020507" pitchFamily="18" charset="2"/>
              <a:buChar char="-"/>
            </a:pPr>
            <a:r>
              <a:rPr lang="en-US" sz="1800" dirty="0">
                <a:solidFill>
                  <a:schemeClr val="tx1"/>
                </a:solidFill>
                <a:latin typeface="Calibri" panose="020F0502020204030204" pitchFamily="34" charset="0"/>
                <a:cs typeface="Calibri" panose="020F0502020204030204" pitchFamily="34" charset="0"/>
              </a:rPr>
              <a:t>IEA AMF: Lessons learned from Alternative Fuels Experience </a:t>
            </a:r>
            <a:r>
              <a:rPr lang="en-US" sz="1800" dirty="0" smtClean="0">
                <a:solidFill>
                  <a:schemeClr val="tx1"/>
                </a:solidFill>
                <a:latin typeface="Calibri" panose="020F0502020204030204" pitchFamily="34" charset="0"/>
                <a:cs typeface="Calibri" panose="020F0502020204030204" pitchFamily="34" charset="0"/>
                <a:hlinkClick r:id="rId2"/>
              </a:rPr>
              <a:t>https</a:t>
            </a:r>
            <a:r>
              <a:rPr lang="en-US" sz="1800" dirty="0">
                <a:solidFill>
                  <a:schemeClr val="tx1"/>
                </a:solidFill>
                <a:latin typeface="Calibri" panose="020F0502020204030204" pitchFamily="34" charset="0"/>
                <a:cs typeface="Calibri" panose="020F0502020204030204" pitchFamily="34" charset="0"/>
                <a:hlinkClick r:id="rId2"/>
              </a:rPr>
              <a:t>://</a:t>
            </a:r>
            <a:r>
              <a:rPr lang="en-US" sz="1800" dirty="0" smtClean="0">
                <a:solidFill>
                  <a:schemeClr val="tx1"/>
                </a:solidFill>
                <a:latin typeface="Calibri" panose="020F0502020204030204" pitchFamily="34" charset="0"/>
                <a:cs typeface="Calibri" panose="020F0502020204030204" pitchFamily="34" charset="0"/>
                <a:hlinkClick r:id="rId2"/>
              </a:rPr>
              <a:t>iea-amf.org/content/projects/map_projects/59</a:t>
            </a:r>
            <a:r>
              <a:rPr lang="en-US" sz="1800" dirty="0" smtClean="0">
                <a:solidFill>
                  <a:schemeClr val="tx1"/>
                </a:solidFill>
                <a:latin typeface="Calibri" panose="020F0502020204030204" pitchFamily="34" charset="0"/>
                <a:cs typeface="Calibri" panose="020F0502020204030204" pitchFamily="34" charset="0"/>
              </a:rPr>
              <a:t> </a:t>
            </a:r>
          </a:p>
          <a:p>
            <a:pPr lvl="1">
              <a:buClr>
                <a:schemeClr val="tx2"/>
              </a:buClr>
              <a:buFont typeface="Symbol" panose="05050102010706020507" pitchFamily="18" charset="2"/>
              <a:buChar char="-"/>
            </a:pPr>
            <a:r>
              <a:rPr lang="en-US" sz="1800" dirty="0" smtClean="0">
                <a:solidFill>
                  <a:schemeClr val="tx1"/>
                </a:solidFill>
                <a:latin typeface="Calibri" panose="020F0502020204030204" pitchFamily="34" charset="0"/>
                <a:cs typeface="Calibri" panose="020F0502020204030204" pitchFamily="34" charset="0"/>
              </a:rPr>
              <a:t>Bioenergy2020+ </a:t>
            </a:r>
            <a:r>
              <a:rPr lang="en-US" sz="1800" dirty="0" smtClean="0">
                <a:solidFill>
                  <a:schemeClr val="tx1"/>
                </a:solidFill>
                <a:latin typeface="Calibri" panose="020F0502020204030204" pitchFamily="34" charset="0"/>
                <a:cs typeface="Calibri" panose="020F0502020204030204" pitchFamily="34" charset="0"/>
              </a:rPr>
              <a:t>idea </a:t>
            </a:r>
            <a:endParaRPr lang="en-US" sz="1800" dirty="0" smtClean="0">
              <a:solidFill>
                <a:schemeClr val="tx1"/>
              </a:solidFill>
              <a:latin typeface="Calibri" panose="020F0502020204030204" pitchFamily="34" charset="0"/>
              <a:cs typeface="Calibri" panose="020F0502020204030204" pitchFamily="34" charset="0"/>
            </a:endParaRPr>
          </a:p>
          <a:p>
            <a:pPr lvl="1">
              <a:buClr>
                <a:schemeClr val="tx2"/>
              </a:buClr>
              <a:buFont typeface="Symbol" panose="05050102010706020507" pitchFamily="18" charset="2"/>
              <a:buChar char="-"/>
            </a:pPr>
            <a:r>
              <a:rPr lang="en-US" sz="1800" dirty="0" smtClean="0">
                <a:solidFill>
                  <a:schemeClr val="tx1"/>
                </a:solidFill>
                <a:latin typeface="Calibri" panose="020F0502020204030204" pitchFamily="34" charset="0"/>
                <a:cs typeface="Calibri" panose="020F0502020204030204" pitchFamily="34" charset="0"/>
              </a:rPr>
              <a:t>ICCT </a:t>
            </a:r>
            <a:r>
              <a:rPr lang="en-US" sz="1800" dirty="0">
                <a:solidFill>
                  <a:schemeClr val="tx1"/>
                </a:solidFill>
                <a:latin typeface="Calibri" panose="020F0502020204030204" pitchFamily="34" charset="0"/>
                <a:cs typeface="Calibri" panose="020F0502020204030204" pitchFamily="34" charset="0"/>
              </a:rPr>
              <a:t>Whitepaper </a:t>
            </a:r>
            <a:r>
              <a:rPr lang="en-US" sz="1800" dirty="0" smtClean="0">
                <a:solidFill>
                  <a:schemeClr val="tx1"/>
                </a:solidFill>
                <a:latin typeface="Calibri" panose="020F0502020204030204" pitchFamily="34" charset="0"/>
                <a:cs typeface="Calibri" panose="020F0502020204030204" pitchFamily="34" charset="0"/>
              </a:rPr>
              <a:t>(09/2017</a:t>
            </a:r>
            <a:r>
              <a:rPr lang="en-US" sz="1800" dirty="0">
                <a:solidFill>
                  <a:schemeClr val="tx1"/>
                </a:solidFill>
                <a:latin typeface="Calibri" panose="020F0502020204030204" pitchFamily="34" charset="0"/>
                <a:cs typeface="Calibri" panose="020F0502020204030204" pitchFamily="34" charset="0"/>
              </a:rPr>
              <a:t>) on </a:t>
            </a:r>
            <a:r>
              <a:rPr lang="en-US" sz="1800" dirty="0" smtClean="0">
                <a:solidFill>
                  <a:schemeClr val="tx1"/>
                </a:solidFill>
                <a:latin typeface="Calibri" panose="020F0502020204030204" pitchFamily="34" charset="0"/>
                <a:cs typeface="Calibri" panose="020F0502020204030204" pitchFamily="34" charset="0"/>
              </a:rPr>
              <a:t>“Effective policy design for promoting investment in advanced alternative fuels”</a:t>
            </a:r>
          </a:p>
          <a:p>
            <a:pPr lvl="1">
              <a:buClr>
                <a:schemeClr val="tx2"/>
              </a:buClr>
              <a:buFont typeface="Symbol" panose="05050102010706020507" pitchFamily="18" charset="2"/>
              <a:buChar char="-"/>
            </a:pPr>
            <a:r>
              <a:rPr lang="en-US" sz="1800" dirty="0" smtClean="0">
                <a:solidFill>
                  <a:schemeClr val="tx1"/>
                </a:solidFill>
                <a:latin typeface="Calibri" panose="020F0502020204030204" pitchFamily="34" charset="0"/>
                <a:cs typeface="Calibri" panose="020F0502020204030204" pitchFamily="34" charset="0"/>
              </a:rPr>
              <a:t>IRENA (to be published 11/2019): 14 companies, view on implementation </a:t>
            </a:r>
            <a:r>
              <a:rPr lang="en-US" sz="1800" dirty="0" smtClean="0">
                <a:solidFill>
                  <a:schemeClr val="tx1"/>
                </a:solidFill>
                <a:latin typeface="Calibri" panose="020F0502020204030204" pitchFamily="34" charset="0"/>
                <a:cs typeface="Calibri" panose="020F0502020204030204" pitchFamily="34" charset="0"/>
              </a:rPr>
              <a:t>barriers</a:t>
            </a:r>
            <a:endParaRPr lang="en-US" sz="1800" dirty="0" smtClean="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2</a:t>
            </a:fld>
            <a:endParaRPr lang="en-US" dirty="0"/>
          </a:p>
        </p:txBody>
      </p:sp>
    </p:spTree>
    <p:extLst>
      <p:ext uri="{BB962C8B-B14F-4D97-AF65-F5344CB8AC3E}">
        <p14:creationId xmlns:p14="http://schemas.microsoft.com/office/powerpoint/2010/main" val="1737612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and objectives</a:t>
            </a:r>
            <a:endParaRPr lang="en-US" dirty="0"/>
          </a:p>
        </p:txBody>
      </p:sp>
      <p:sp>
        <p:nvSpPr>
          <p:cNvPr id="3" name="Content Placeholder 2"/>
          <p:cNvSpPr>
            <a:spLocks noGrp="1"/>
          </p:cNvSpPr>
          <p:nvPr>
            <p:ph idx="1"/>
          </p:nvPr>
        </p:nvSpPr>
        <p:spPr>
          <a:xfrm>
            <a:off x="1358778" y="1440000"/>
            <a:ext cx="7478042" cy="4389517"/>
          </a:xfrm>
        </p:spPr>
        <p:txBody>
          <a:bodyPr/>
          <a:lstStyle/>
          <a:p>
            <a:pPr>
              <a:buClr>
                <a:schemeClr val="tx2"/>
              </a:buClr>
            </a:pPr>
            <a:r>
              <a:rPr lang="en-US" sz="1800" dirty="0" smtClean="0">
                <a:latin typeface="Calibri" panose="020F0502020204030204" pitchFamily="34" charset="0"/>
                <a:cs typeface="Calibri" panose="020F0502020204030204" pitchFamily="34" charset="0"/>
              </a:rPr>
              <a:t>Evaluate reasons for boom and bust of biofuel technologies in the past in order to develop successful frame conditions and measures for increasing biofuel markets </a:t>
            </a:r>
          </a:p>
          <a:p>
            <a:pPr>
              <a:spcAft>
                <a:spcPts val="600"/>
              </a:spcAft>
              <a:buClr>
                <a:schemeClr val="tx2"/>
              </a:buClr>
            </a:pPr>
            <a:r>
              <a:rPr lang="en-US" sz="1800" dirty="0" smtClean="0">
                <a:latin typeface="Calibri" panose="020F0502020204030204" pitchFamily="34" charset="0"/>
                <a:cs typeface="Calibri" panose="020F0502020204030204" pitchFamily="34" charset="0"/>
              </a:rPr>
              <a:t>First </a:t>
            </a:r>
            <a:r>
              <a:rPr lang="en-US" sz="1800" dirty="0">
                <a:latin typeface="Calibri" panose="020F0502020204030204" pitchFamily="34" charset="0"/>
                <a:cs typeface="Calibri" panose="020F0502020204030204" pitchFamily="34" charset="0"/>
              </a:rPr>
              <a:t>ideas include evaluation of</a:t>
            </a:r>
          </a:p>
          <a:p>
            <a:pPr marL="558900" lvl="1" indent="-342900">
              <a:spcAft>
                <a:spcPts val="600"/>
              </a:spcAft>
              <a:buClr>
                <a:schemeClr val="tx2"/>
              </a:buClr>
              <a:buFont typeface="+mj-lt"/>
              <a:buAutoNum type="alphaLcPeriod"/>
            </a:pPr>
            <a:r>
              <a:rPr lang="en-US" sz="1800" dirty="0" smtClean="0">
                <a:latin typeface="Calibri" panose="020F0502020204030204" pitchFamily="34" charset="0"/>
                <a:cs typeface="Calibri" panose="020F0502020204030204" pitchFamily="34" charset="0"/>
              </a:rPr>
              <a:t>market </a:t>
            </a:r>
            <a:r>
              <a:rPr lang="en-US" sz="1800" dirty="0">
                <a:latin typeface="Calibri" panose="020F0502020204030204" pitchFamily="34" charset="0"/>
                <a:cs typeface="Calibri" panose="020F0502020204030204" pitchFamily="34" charset="0"/>
              </a:rPr>
              <a:t>incl. technology deployment: e.g. policy driven versus developments of the industry, why projects could be </a:t>
            </a:r>
            <a:r>
              <a:rPr lang="en-US" sz="1800" dirty="0" smtClean="0">
                <a:latin typeface="Calibri" panose="020F0502020204030204" pitchFamily="34" charset="0"/>
                <a:cs typeface="Calibri" panose="020F0502020204030204" pitchFamily="34" charset="0"/>
              </a:rPr>
              <a:t>realized </a:t>
            </a:r>
            <a:r>
              <a:rPr lang="en-US" sz="1800" dirty="0">
                <a:latin typeface="Calibri" panose="020F0502020204030204" pitchFamily="34" charset="0"/>
                <a:cs typeface="Calibri" panose="020F0502020204030204" pitchFamily="34" charset="0"/>
              </a:rPr>
              <a:t>and why not (often mentioned missing clear frame conditions/non-existing markets or failures in technologies development) &gt;&gt; most important factors, </a:t>
            </a:r>
            <a:r>
              <a:rPr lang="en-US" sz="1800" dirty="0" smtClean="0">
                <a:latin typeface="Calibri" panose="020F0502020204030204" pitchFamily="34" charset="0"/>
                <a:cs typeface="Calibri" panose="020F0502020204030204" pitchFamily="34" charset="0"/>
              </a:rPr>
              <a:t>programs </a:t>
            </a:r>
            <a:r>
              <a:rPr lang="en-US" sz="1800" dirty="0">
                <a:latin typeface="Calibri" panose="020F0502020204030204" pitchFamily="34" charset="0"/>
                <a:cs typeface="Calibri" panose="020F0502020204030204" pitchFamily="34" charset="0"/>
              </a:rPr>
              <a:t>and their success</a:t>
            </a:r>
          </a:p>
          <a:p>
            <a:pPr marL="558900" lvl="1" indent="-342900">
              <a:spcAft>
                <a:spcPts val="600"/>
              </a:spcAft>
              <a:buClr>
                <a:schemeClr val="tx2"/>
              </a:buClr>
              <a:buFont typeface="+mj-lt"/>
              <a:buAutoNum type="alphaLcPeriod"/>
            </a:pPr>
            <a:r>
              <a:rPr lang="en-US" sz="1800" dirty="0" smtClean="0">
                <a:latin typeface="Calibri" panose="020F0502020204030204" pitchFamily="34" charset="0"/>
                <a:cs typeface="Calibri" panose="020F0502020204030204" pitchFamily="34" charset="0"/>
              </a:rPr>
              <a:t>progress </a:t>
            </a:r>
            <a:r>
              <a:rPr lang="en-US" sz="1800" dirty="0">
                <a:latin typeface="Calibri" panose="020F0502020204030204" pitchFamily="34" charset="0"/>
                <a:cs typeface="Calibri" panose="020F0502020204030204" pitchFamily="34" charset="0"/>
              </a:rPr>
              <a:t>in technology development of existing / conventional biofuels: e.g. support </a:t>
            </a:r>
            <a:r>
              <a:rPr lang="en-US" sz="1800" dirty="0" smtClean="0">
                <a:latin typeface="Calibri" panose="020F0502020204030204" pitchFamily="34" charset="0"/>
                <a:cs typeface="Calibri" panose="020F0502020204030204" pitchFamily="34" charset="0"/>
              </a:rPr>
              <a:t>programs, </a:t>
            </a:r>
            <a:r>
              <a:rPr lang="en-US" sz="1800" dirty="0">
                <a:latin typeface="Calibri" panose="020F0502020204030204" pitchFamily="34" charset="0"/>
                <a:cs typeface="Calibri" panose="020F0502020204030204" pitchFamily="34" charset="0"/>
              </a:rPr>
              <a:t>technology complexity, stakeholders, plant </a:t>
            </a:r>
            <a:r>
              <a:rPr lang="en-US" sz="1800" dirty="0" smtClean="0">
                <a:latin typeface="Calibri" panose="020F0502020204030204" pitchFamily="34" charset="0"/>
                <a:cs typeface="Calibri" panose="020F0502020204030204" pitchFamily="34" charset="0"/>
              </a:rPr>
              <a:t>optimization </a:t>
            </a:r>
            <a:r>
              <a:rPr lang="en-US" sz="1800" dirty="0">
                <a:latin typeface="Calibri" panose="020F0502020204030204" pitchFamily="34" charset="0"/>
                <a:cs typeface="Calibri" panose="020F0502020204030204" pitchFamily="34" charset="0"/>
              </a:rPr>
              <a:t>/upgrade to advanced fuels by plant operators &gt;&gt; some case studies</a:t>
            </a:r>
          </a:p>
          <a:p>
            <a:pPr marL="558900" lvl="1" indent="-342900">
              <a:spcAft>
                <a:spcPts val="600"/>
              </a:spcAft>
              <a:buClr>
                <a:schemeClr val="tx2"/>
              </a:buClr>
              <a:buFont typeface="+mj-lt"/>
              <a:buAutoNum type="alphaLcPeriod"/>
            </a:pPr>
            <a:r>
              <a:rPr lang="en-US" sz="1800" dirty="0" smtClean="0">
                <a:latin typeface="Calibri" panose="020F0502020204030204" pitchFamily="34" charset="0"/>
                <a:cs typeface="Calibri" panose="020F0502020204030204" pitchFamily="34" charset="0"/>
              </a:rPr>
              <a:t>progress </a:t>
            </a:r>
            <a:r>
              <a:rPr lang="en-US" sz="1800" dirty="0">
                <a:latin typeface="Calibri" panose="020F0502020204030204" pitchFamily="34" charset="0"/>
                <a:cs typeface="Calibri" panose="020F0502020204030204" pitchFamily="34" charset="0"/>
              </a:rPr>
              <a:t>in technology development of advanced fuels: e.g. support </a:t>
            </a:r>
            <a:r>
              <a:rPr lang="en-US" sz="1800" dirty="0" smtClean="0">
                <a:latin typeface="Calibri" panose="020F0502020204030204" pitchFamily="34" charset="0"/>
                <a:cs typeface="Calibri" panose="020F0502020204030204" pitchFamily="34" charset="0"/>
              </a:rPr>
              <a:t>programs, </a:t>
            </a:r>
            <a:r>
              <a:rPr lang="en-US" sz="1800" dirty="0">
                <a:latin typeface="Calibri" panose="020F0502020204030204" pitchFamily="34" charset="0"/>
                <a:cs typeface="Calibri" panose="020F0502020204030204" pitchFamily="34" charset="0"/>
              </a:rPr>
              <a:t>technology complexity, stakeholders, challenges to overcome „dead of valley“ from pilot/demo to commercial &gt;&gt; some case studies</a:t>
            </a:r>
          </a:p>
        </p:txBody>
      </p:sp>
      <p:sp>
        <p:nvSpPr>
          <p:cNvPr id="4" name="Slide Number Placeholder 3"/>
          <p:cNvSpPr>
            <a:spLocks noGrp="1"/>
          </p:cNvSpPr>
          <p:nvPr>
            <p:ph type="sldNum" sz="quarter" idx="4"/>
          </p:nvPr>
        </p:nvSpPr>
        <p:spPr/>
        <p:txBody>
          <a:bodyPr/>
          <a:lstStyle/>
          <a:p>
            <a:fld id="{DB7CB12E-BAB3-9648-8703-2FA9B219B3B1}" type="slidenum">
              <a:rPr lang="en-US" smtClean="0"/>
              <a:pPr/>
              <a:t>3</a:t>
            </a:fld>
            <a:endParaRPr lang="en-US" dirty="0"/>
          </a:p>
        </p:txBody>
      </p:sp>
    </p:spTree>
    <p:extLst>
      <p:ext uri="{BB962C8B-B14F-4D97-AF65-F5344CB8AC3E}">
        <p14:creationId xmlns:p14="http://schemas.microsoft.com/office/powerpoint/2010/main" val="331947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 and expected results</a:t>
            </a:r>
            <a:endParaRPr lang="en-US" dirty="0"/>
          </a:p>
        </p:txBody>
      </p:sp>
      <p:sp>
        <p:nvSpPr>
          <p:cNvPr id="3" name="Content Placeholder 2"/>
          <p:cNvSpPr>
            <a:spLocks noGrp="1"/>
          </p:cNvSpPr>
          <p:nvPr>
            <p:ph idx="1"/>
          </p:nvPr>
        </p:nvSpPr>
        <p:spPr>
          <a:xfrm>
            <a:off x="1358777" y="1440000"/>
            <a:ext cx="7292303" cy="4389517"/>
          </a:xfrm>
        </p:spPr>
        <p:txBody>
          <a:bodyPr/>
          <a:lstStyle/>
          <a:p>
            <a:pPr>
              <a:buClr>
                <a:schemeClr val="tx2"/>
              </a:buClr>
            </a:pPr>
            <a:r>
              <a:rPr lang="en-US" sz="1800" dirty="0" err="1" smtClean="0">
                <a:solidFill>
                  <a:schemeClr val="tx1"/>
                </a:solidFill>
                <a:latin typeface="Calibri" panose="020F0502020204030204" pitchFamily="34" charset="0"/>
                <a:cs typeface="Calibri" panose="020F0502020204030204" pitchFamily="34" charset="0"/>
              </a:rPr>
              <a:t>Intertask</a:t>
            </a:r>
            <a:r>
              <a:rPr lang="en-US" sz="1800" dirty="0" smtClean="0">
                <a:solidFill>
                  <a:schemeClr val="tx1"/>
                </a:solidFill>
                <a:latin typeface="Calibri" panose="020F0502020204030204" pitchFamily="34" charset="0"/>
                <a:cs typeface="Calibri" panose="020F0502020204030204" pitchFamily="34" charset="0"/>
              </a:rPr>
              <a:t> </a:t>
            </a:r>
            <a:r>
              <a:rPr lang="en-US" sz="1800" dirty="0">
                <a:solidFill>
                  <a:schemeClr val="tx1"/>
                </a:solidFill>
                <a:latin typeface="Calibri" panose="020F0502020204030204" pitchFamily="34" charset="0"/>
                <a:cs typeface="Calibri" panose="020F0502020204030204" pitchFamily="34" charset="0"/>
              </a:rPr>
              <a:t>project based on the knowhow existing </a:t>
            </a:r>
            <a:r>
              <a:rPr lang="en-US" sz="1800" dirty="0" smtClean="0">
                <a:solidFill>
                  <a:schemeClr val="tx1"/>
                </a:solidFill>
                <a:latin typeface="Calibri" panose="020F0502020204030204" pitchFamily="34" charset="0"/>
                <a:cs typeface="Calibri" panose="020F0502020204030204" pitchFamily="34" charset="0"/>
              </a:rPr>
              <a:t>in</a:t>
            </a:r>
          </a:p>
          <a:p>
            <a:pPr lvl="1">
              <a:buClr>
                <a:schemeClr val="tx2"/>
              </a:buClr>
              <a:buFont typeface="Symbol" panose="05050102010706020507" pitchFamily="18" charset="2"/>
              <a:buChar char="-"/>
            </a:pPr>
            <a:r>
              <a:rPr lang="en-US" sz="1800" dirty="0" smtClean="0">
                <a:solidFill>
                  <a:schemeClr val="tx1"/>
                </a:solidFill>
                <a:latin typeface="Calibri" panose="020F0502020204030204" pitchFamily="34" charset="0"/>
                <a:cs typeface="Calibri" panose="020F0502020204030204" pitchFamily="34" charset="0"/>
              </a:rPr>
              <a:t>T39 &gt;&gt; link to technology development and market issues for conventional and advanced biofuels</a:t>
            </a:r>
          </a:p>
          <a:p>
            <a:pPr lvl="1">
              <a:buClr>
                <a:schemeClr val="tx2"/>
              </a:buClr>
              <a:buFont typeface="Symbol" panose="05050102010706020507" pitchFamily="18" charset="2"/>
              <a:buChar char="-"/>
            </a:pPr>
            <a:r>
              <a:rPr lang="en-US" sz="1800" dirty="0" smtClean="0">
                <a:solidFill>
                  <a:schemeClr val="tx1"/>
                </a:solidFill>
                <a:latin typeface="Calibri" panose="020F0502020204030204" pitchFamily="34" charset="0"/>
                <a:cs typeface="Calibri" panose="020F0502020204030204" pitchFamily="34" charset="0"/>
              </a:rPr>
              <a:t>T45 </a:t>
            </a:r>
            <a:r>
              <a:rPr lang="en-US" sz="1800" dirty="0">
                <a:solidFill>
                  <a:schemeClr val="tx1"/>
                </a:solidFill>
                <a:latin typeface="Calibri" panose="020F0502020204030204" pitchFamily="34" charset="0"/>
                <a:cs typeface="Calibri" panose="020F0502020204030204" pitchFamily="34" charset="0"/>
              </a:rPr>
              <a:t>(</a:t>
            </a:r>
            <a:r>
              <a:rPr lang="en-US" sz="1800" dirty="0" smtClean="0">
                <a:solidFill>
                  <a:schemeClr val="tx1"/>
                </a:solidFill>
                <a:latin typeface="Calibri" panose="020F0502020204030204" pitchFamily="34" charset="0"/>
                <a:cs typeface="Calibri" panose="020F0502020204030204" pitchFamily="34" charset="0"/>
              </a:rPr>
              <a:t>Sustainability) </a:t>
            </a:r>
            <a:r>
              <a:rPr lang="en-US" sz="1800" dirty="0">
                <a:solidFill>
                  <a:schemeClr val="tx1"/>
                </a:solidFill>
                <a:latin typeface="Calibri" panose="020F0502020204030204" pitchFamily="34" charset="0"/>
                <a:cs typeface="Calibri" panose="020F0502020204030204" pitchFamily="34" charset="0"/>
              </a:rPr>
              <a:t>&gt;&gt; link </a:t>
            </a:r>
            <a:r>
              <a:rPr lang="en-US" sz="1800" dirty="0" smtClean="0">
                <a:solidFill>
                  <a:schemeClr val="tx1"/>
                </a:solidFill>
                <a:latin typeface="Calibri" panose="020F0502020204030204" pitchFamily="34" charset="0"/>
                <a:cs typeface="Calibri" panose="020F0502020204030204" pitchFamily="34" charset="0"/>
              </a:rPr>
              <a:t>to existing and future sustainability frameworks in biofuel policies; social acceptance of different feedstock's and biofuels pathways, etc. </a:t>
            </a:r>
          </a:p>
          <a:p>
            <a:pPr lvl="1">
              <a:buClr>
                <a:schemeClr val="tx2"/>
              </a:buClr>
              <a:buFont typeface="Symbol" panose="05050102010706020507" pitchFamily="18" charset="2"/>
              <a:buChar char="-"/>
            </a:pPr>
            <a:r>
              <a:rPr lang="en-US" sz="1800" dirty="0" smtClean="0">
                <a:solidFill>
                  <a:schemeClr val="tx1"/>
                </a:solidFill>
                <a:latin typeface="Calibri" panose="020F0502020204030204" pitchFamily="34" charset="0"/>
                <a:cs typeface="Calibri" panose="020F0502020204030204" pitchFamily="34" charset="0"/>
              </a:rPr>
              <a:t>T40 </a:t>
            </a:r>
            <a:r>
              <a:rPr lang="en-US" sz="1800" dirty="0">
                <a:solidFill>
                  <a:schemeClr val="tx1"/>
                </a:solidFill>
                <a:latin typeface="Calibri" panose="020F0502020204030204" pitchFamily="34" charset="0"/>
                <a:cs typeface="Calibri" panose="020F0502020204030204" pitchFamily="34" charset="0"/>
              </a:rPr>
              <a:t>(Deployment of </a:t>
            </a:r>
            <a:r>
              <a:rPr lang="en-US" sz="1800" dirty="0" err="1">
                <a:solidFill>
                  <a:schemeClr val="tx1"/>
                </a:solidFill>
                <a:latin typeface="Calibri" panose="020F0502020204030204" pitchFamily="34" charset="0"/>
                <a:cs typeface="Calibri" panose="020F0502020204030204" pitchFamily="34" charset="0"/>
              </a:rPr>
              <a:t>biobased</a:t>
            </a:r>
            <a:r>
              <a:rPr lang="en-US" sz="1800" dirty="0">
                <a:solidFill>
                  <a:schemeClr val="tx1"/>
                </a:solidFill>
                <a:latin typeface="Calibri" panose="020F0502020204030204" pitchFamily="34" charset="0"/>
                <a:cs typeface="Calibri" panose="020F0502020204030204" pitchFamily="34" charset="0"/>
              </a:rPr>
              <a:t> value </a:t>
            </a:r>
            <a:r>
              <a:rPr lang="en-US" sz="1800" dirty="0" smtClean="0">
                <a:solidFill>
                  <a:schemeClr val="tx1"/>
                </a:solidFill>
                <a:latin typeface="Calibri" panose="020F0502020204030204" pitchFamily="34" charset="0"/>
                <a:cs typeface="Calibri" panose="020F0502020204030204" pitchFamily="34" charset="0"/>
              </a:rPr>
              <a:t>chains) </a:t>
            </a:r>
            <a:r>
              <a:rPr lang="en-US" sz="1800" dirty="0">
                <a:solidFill>
                  <a:schemeClr val="tx1"/>
                </a:solidFill>
                <a:latin typeface="Calibri" panose="020F0502020204030204" pitchFamily="34" charset="0"/>
                <a:cs typeface="Calibri" panose="020F0502020204030204" pitchFamily="34" charset="0"/>
              </a:rPr>
              <a:t>&gt;&gt; link to challenge biomass versus product </a:t>
            </a:r>
            <a:r>
              <a:rPr lang="en-US" sz="1800" dirty="0" smtClean="0">
                <a:solidFill>
                  <a:schemeClr val="tx1"/>
                </a:solidFill>
                <a:latin typeface="Calibri" panose="020F0502020204030204" pitchFamily="34" charset="0"/>
                <a:cs typeface="Calibri" panose="020F0502020204030204" pitchFamily="34" charset="0"/>
              </a:rPr>
              <a:t>supply/markets</a:t>
            </a:r>
          </a:p>
          <a:p>
            <a:pPr>
              <a:buClr>
                <a:schemeClr val="tx2"/>
              </a:buClr>
              <a:buFont typeface="Wingdings" panose="05000000000000000000" pitchFamily="2" charset="2"/>
              <a:buChar char="§"/>
            </a:pPr>
            <a:r>
              <a:rPr lang="en-US" sz="1800" dirty="0" smtClean="0">
                <a:latin typeface="Calibri" panose="020F0502020204030204" pitchFamily="34" charset="0"/>
                <a:cs typeface="Calibri" panose="020F0502020204030204" pitchFamily="34" charset="0"/>
              </a:rPr>
              <a:t>Meta </a:t>
            </a:r>
            <a:r>
              <a:rPr lang="en-US" sz="1800" dirty="0">
                <a:latin typeface="Calibri" panose="020F0502020204030204" pitchFamily="34" charset="0"/>
                <a:cs typeface="Calibri" panose="020F0502020204030204" pitchFamily="34" charset="0"/>
              </a:rPr>
              <a:t>analysis of existing publications on “Lessons learned biofuels” </a:t>
            </a:r>
            <a:r>
              <a:rPr lang="en-US" sz="1800" dirty="0" smtClean="0">
                <a:solidFill>
                  <a:schemeClr val="tx1"/>
                </a:solidFill>
                <a:latin typeface="Calibri" panose="020F0502020204030204" pitchFamily="34" charset="0"/>
                <a:cs typeface="Calibri" panose="020F0502020204030204" pitchFamily="34" charset="0"/>
              </a:rPr>
              <a:t>&gt;&gt; evaluation of most common reasons for success to identify measures for biofuel promotion </a:t>
            </a:r>
            <a:r>
              <a:rPr lang="en-US" sz="1800" dirty="0" smtClean="0">
                <a:solidFill>
                  <a:srgbClr val="FF0000"/>
                </a:solidFill>
                <a:latin typeface="Calibri" panose="020F0502020204030204" pitchFamily="34" charset="0"/>
                <a:cs typeface="Calibri" panose="020F0502020204030204" pitchFamily="34" charset="0"/>
              </a:rPr>
              <a:t> </a:t>
            </a:r>
          </a:p>
          <a:p>
            <a:pPr>
              <a:buClr>
                <a:schemeClr val="tx2"/>
              </a:buClr>
              <a:buFont typeface="Wingdings" panose="05000000000000000000" pitchFamily="2" charset="2"/>
              <a:buChar char="§"/>
            </a:pPr>
            <a:r>
              <a:rPr lang="en-US" sz="1800" dirty="0" smtClean="0">
                <a:solidFill>
                  <a:schemeClr val="tx1"/>
                </a:solidFill>
                <a:latin typeface="Calibri" panose="020F0502020204030204" pitchFamily="34" charset="0"/>
                <a:cs typeface="Calibri" panose="020F0502020204030204" pitchFamily="34" charset="0"/>
              </a:rPr>
              <a:t>Country specific case studies &gt;&gt; dedicated examples on success and failed stories </a:t>
            </a:r>
          </a:p>
          <a:p>
            <a:pPr>
              <a:buClr>
                <a:schemeClr val="tx2"/>
              </a:buClr>
              <a:buFont typeface="Wingdings" panose="05000000000000000000" pitchFamily="2" charset="2"/>
              <a:buChar char="§"/>
            </a:pPr>
            <a:r>
              <a:rPr lang="en-US" sz="1800" dirty="0" smtClean="0">
                <a:solidFill>
                  <a:schemeClr val="tx1"/>
                </a:solidFill>
                <a:latin typeface="Calibri" panose="020F0502020204030204" pitchFamily="34" charset="0"/>
                <a:cs typeface="Calibri" panose="020F0502020204030204" pitchFamily="34" charset="0"/>
              </a:rPr>
              <a:t>Expert interviews </a:t>
            </a:r>
            <a:r>
              <a:rPr lang="en-US" sz="1800" dirty="0">
                <a:solidFill>
                  <a:schemeClr val="tx1"/>
                </a:solidFill>
                <a:latin typeface="Calibri" panose="020F0502020204030204" pitchFamily="34" charset="0"/>
                <a:cs typeface="Calibri" panose="020F0502020204030204" pitchFamily="34" charset="0"/>
              </a:rPr>
              <a:t>and/or </a:t>
            </a:r>
            <a:r>
              <a:rPr lang="en-US" sz="1800" dirty="0" smtClean="0">
                <a:solidFill>
                  <a:schemeClr val="tx1"/>
                </a:solidFill>
                <a:latin typeface="Calibri" panose="020F0502020204030204" pitchFamily="34" charset="0"/>
                <a:cs typeface="Calibri" panose="020F0502020204030204" pitchFamily="34" charset="0"/>
              </a:rPr>
              <a:t>workshop(s) &gt;&gt; backup information and validation of results</a:t>
            </a:r>
          </a:p>
          <a:p>
            <a:pPr>
              <a:buClr>
                <a:schemeClr val="tx2"/>
              </a:buClr>
              <a:buFont typeface="Wingdings" panose="05000000000000000000" pitchFamily="2" charset="2"/>
              <a:buChar char="§"/>
            </a:pPr>
            <a:endParaRPr lang="en-US" sz="1800" dirty="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4</a:t>
            </a:fld>
            <a:endParaRPr lang="en-US" dirty="0"/>
          </a:p>
        </p:txBody>
      </p:sp>
    </p:spTree>
    <p:extLst>
      <p:ext uri="{BB962C8B-B14F-4D97-AF65-F5344CB8AC3E}">
        <p14:creationId xmlns:p14="http://schemas.microsoft.com/office/powerpoint/2010/main" val="1568573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packages</a:t>
            </a:r>
            <a:endParaRPr lang="en-US" dirty="0"/>
          </a:p>
        </p:txBody>
      </p:sp>
      <p:sp>
        <p:nvSpPr>
          <p:cNvPr id="3" name="Content Placeholder 2"/>
          <p:cNvSpPr>
            <a:spLocks noGrp="1"/>
          </p:cNvSpPr>
          <p:nvPr>
            <p:ph idx="1"/>
          </p:nvPr>
        </p:nvSpPr>
        <p:spPr/>
        <p:txBody>
          <a:bodyPr/>
          <a:lstStyle/>
          <a:p>
            <a:pPr>
              <a:buClr>
                <a:schemeClr val="tx2"/>
              </a:buClr>
            </a:pPr>
            <a:r>
              <a:rPr lang="en-US" sz="1800" dirty="0" smtClean="0">
                <a:solidFill>
                  <a:schemeClr val="tx1"/>
                </a:solidFill>
                <a:latin typeface="Calibri" panose="020F0502020204030204" pitchFamily="34" charset="0"/>
                <a:cs typeface="Calibri" panose="020F0502020204030204" pitchFamily="34" charset="0"/>
              </a:rPr>
              <a:t>WP 1 | Status quo (advanced) biofuel projects </a:t>
            </a:r>
            <a:br>
              <a:rPr lang="en-US" sz="1800" dirty="0" smtClean="0">
                <a:solidFill>
                  <a:schemeClr val="tx1"/>
                </a:solidFill>
                <a:latin typeface="Calibri" panose="020F0502020204030204" pitchFamily="34" charset="0"/>
                <a:cs typeface="Calibri" panose="020F0502020204030204" pitchFamily="34" charset="0"/>
              </a:rPr>
            </a:br>
            <a:r>
              <a:rPr lang="en-US" sz="1800" dirty="0" smtClean="0">
                <a:solidFill>
                  <a:schemeClr val="tx1"/>
                </a:solidFill>
                <a:latin typeface="Calibri" panose="020F0502020204030204" pitchFamily="34" charset="0"/>
                <a:cs typeface="Calibri" panose="020F0502020204030204" pitchFamily="34" charset="0"/>
              </a:rPr>
              <a:t>		(link demo plant data base, implementation agenda) </a:t>
            </a:r>
          </a:p>
          <a:p>
            <a:pPr>
              <a:buClr>
                <a:schemeClr val="tx2"/>
              </a:buClr>
            </a:pPr>
            <a:r>
              <a:rPr lang="en-US" sz="1800" dirty="0" smtClean="0">
                <a:solidFill>
                  <a:schemeClr val="tx1"/>
                </a:solidFill>
                <a:latin typeface="Calibri" panose="020F0502020204030204" pitchFamily="34" charset="0"/>
                <a:cs typeface="Calibri" panose="020F0502020204030204" pitchFamily="34" charset="0"/>
              </a:rPr>
              <a:t>WP 2 | Meta analysis on existing studies</a:t>
            </a:r>
            <a:br>
              <a:rPr lang="en-US" sz="1800" dirty="0" smtClean="0">
                <a:solidFill>
                  <a:schemeClr val="tx1"/>
                </a:solidFill>
                <a:latin typeface="Calibri" panose="020F0502020204030204" pitchFamily="34" charset="0"/>
                <a:cs typeface="Calibri" panose="020F0502020204030204" pitchFamily="34" charset="0"/>
              </a:rPr>
            </a:br>
            <a:r>
              <a:rPr lang="en-US" sz="1800" dirty="0" smtClean="0">
                <a:solidFill>
                  <a:schemeClr val="tx1"/>
                </a:solidFill>
                <a:latin typeface="Calibri" panose="020F0502020204030204" pitchFamily="34" charset="0"/>
                <a:cs typeface="Calibri" panose="020F0502020204030204" pitchFamily="34" charset="0"/>
              </a:rPr>
              <a:t>		(literature survey with regard to some indicators)</a:t>
            </a:r>
          </a:p>
          <a:p>
            <a:pPr>
              <a:buClr>
                <a:schemeClr val="tx2"/>
              </a:buClr>
            </a:pPr>
            <a:r>
              <a:rPr lang="en-US" sz="1800" dirty="0" smtClean="0">
                <a:solidFill>
                  <a:schemeClr val="tx1"/>
                </a:solidFill>
                <a:latin typeface="Calibri" panose="020F0502020204030204" pitchFamily="34" charset="0"/>
                <a:cs typeface="Calibri" panose="020F0502020204030204" pitchFamily="34" charset="0"/>
              </a:rPr>
              <a:t>WP 3 | Country specific case studies </a:t>
            </a:r>
            <a:br>
              <a:rPr lang="en-US" sz="1800" dirty="0" smtClean="0">
                <a:solidFill>
                  <a:schemeClr val="tx1"/>
                </a:solidFill>
                <a:latin typeface="Calibri" panose="020F0502020204030204" pitchFamily="34" charset="0"/>
                <a:cs typeface="Calibri" panose="020F0502020204030204" pitchFamily="34" charset="0"/>
              </a:rPr>
            </a:br>
            <a:r>
              <a:rPr lang="en-US" sz="1800" dirty="0" smtClean="0">
                <a:solidFill>
                  <a:schemeClr val="tx1"/>
                </a:solidFill>
                <a:latin typeface="Calibri" panose="020F0502020204030204" pitchFamily="34" charset="0"/>
                <a:cs typeface="Calibri" panose="020F0502020204030204" pitchFamily="34" charset="0"/>
              </a:rPr>
              <a:t>		(prominent examples of success and failures)</a:t>
            </a:r>
          </a:p>
          <a:p>
            <a:pPr>
              <a:buClr>
                <a:schemeClr val="tx2"/>
              </a:buClr>
            </a:pPr>
            <a:r>
              <a:rPr lang="en-US" sz="1800" dirty="0" smtClean="0">
                <a:solidFill>
                  <a:schemeClr val="tx1"/>
                </a:solidFill>
                <a:latin typeface="Calibri" panose="020F0502020204030204" pitchFamily="34" charset="0"/>
                <a:cs typeface="Calibri" panose="020F0502020204030204" pitchFamily="34" charset="0"/>
              </a:rPr>
              <a:t>WP 4 | Expert interviews / workshop(s)</a:t>
            </a:r>
            <a:br>
              <a:rPr lang="en-US" sz="1800" dirty="0" smtClean="0">
                <a:solidFill>
                  <a:schemeClr val="tx1"/>
                </a:solidFill>
                <a:latin typeface="Calibri" panose="020F0502020204030204" pitchFamily="34" charset="0"/>
                <a:cs typeface="Calibri" panose="020F0502020204030204" pitchFamily="34" charset="0"/>
              </a:rPr>
            </a:br>
            <a:r>
              <a:rPr lang="en-US" sz="1800" dirty="0" smtClean="0">
                <a:solidFill>
                  <a:schemeClr val="tx1"/>
                </a:solidFill>
                <a:latin typeface="Calibri" panose="020F0502020204030204" pitchFamily="34" charset="0"/>
                <a:cs typeface="Calibri" panose="020F0502020204030204" pitchFamily="34" charset="0"/>
              </a:rPr>
              <a:t>		(single interviews and workshop(s) to share and discuss the results)</a:t>
            </a:r>
          </a:p>
          <a:p>
            <a:pPr>
              <a:buClr>
                <a:schemeClr val="tx2"/>
              </a:buClr>
            </a:pPr>
            <a:r>
              <a:rPr lang="en-US" sz="1800" dirty="0" smtClean="0">
                <a:solidFill>
                  <a:schemeClr val="tx1"/>
                </a:solidFill>
                <a:latin typeface="Calibri" panose="020F0502020204030204" pitchFamily="34" charset="0"/>
                <a:cs typeface="Calibri" panose="020F0502020204030204" pitchFamily="34" charset="0"/>
              </a:rPr>
              <a:t>WP 5 | Synopsis / synthesis of key issues</a:t>
            </a:r>
            <a:br>
              <a:rPr lang="en-US" sz="1800" dirty="0" smtClean="0">
                <a:solidFill>
                  <a:schemeClr val="tx1"/>
                </a:solidFill>
                <a:latin typeface="Calibri" panose="020F0502020204030204" pitchFamily="34" charset="0"/>
                <a:cs typeface="Calibri" panose="020F0502020204030204" pitchFamily="34" charset="0"/>
              </a:rPr>
            </a:br>
            <a:r>
              <a:rPr lang="en-US" sz="1800" dirty="0" smtClean="0">
                <a:solidFill>
                  <a:schemeClr val="tx1"/>
                </a:solidFill>
                <a:latin typeface="Calibri" panose="020F0502020204030204" pitchFamily="34" charset="0"/>
                <a:cs typeface="Calibri" panose="020F0502020204030204" pitchFamily="34" charset="0"/>
              </a:rPr>
              <a:t>		(e.g. conclusions and kind of “guideline/good to know” for decision </a:t>
            </a:r>
            <a:br>
              <a:rPr lang="en-US" sz="1800" dirty="0" smtClean="0">
                <a:solidFill>
                  <a:schemeClr val="tx1"/>
                </a:solidFill>
                <a:latin typeface="Calibri" panose="020F0502020204030204" pitchFamily="34" charset="0"/>
                <a:cs typeface="Calibri" panose="020F0502020204030204" pitchFamily="34" charset="0"/>
              </a:rPr>
            </a:br>
            <a:r>
              <a:rPr lang="en-US" sz="1800" dirty="0" smtClean="0">
                <a:solidFill>
                  <a:schemeClr val="tx1"/>
                </a:solidFill>
                <a:latin typeface="Calibri" panose="020F0502020204030204" pitchFamily="34" charset="0"/>
                <a:cs typeface="Calibri" panose="020F0502020204030204" pitchFamily="34" charset="0"/>
              </a:rPr>
              <a:t>		makers)</a:t>
            </a:r>
            <a:endParaRPr lang="en-US" sz="1800" dirty="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5</a:t>
            </a:fld>
            <a:endParaRPr lang="en-US" dirty="0"/>
          </a:p>
        </p:txBody>
      </p:sp>
    </p:spTree>
    <p:extLst>
      <p:ext uri="{BB962C8B-B14F-4D97-AF65-F5344CB8AC3E}">
        <p14:creationId xmlns:p14="http://schemas.microsoft.com/office/powerpoint/2010/main" val="3559466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Participants, schedule, budget</a:t>
            </a:r>
            <a:endParaRPr lang="en-US" dirty="0"/>
          </a:p>
        </p:txBody>
      </p:sp>
      <p:sp>
        <p:nvSpPr>
          <p:cNvPr id="3" name="Content Placeholder 2"/>
          <p:cNvSpPr>
            <a:spLocks noGrp="1"/>
          </p:cNvSpPr>
          <p:nvPr>
            <p:ph idx="1"/>
          </p:nvPr>
        </p:nvSpPr>
        <p:spPr/>
        <p:txBody>
          <a:bodyPr/>
          <a:lstStyle/>
          <a:p>
            <a:pPr>
              <a:buClr>
                <a:schemeClr val="tx2"/>
              </a:buClr>
            </a:pPr>
            <a:r>
              <a:rPr lang="en-US" sz="1800" dirty="0" err="1" smtClean="0">
                <a:latin typeface="Calibri" panose="020F0502020204030204" pitchFamily="34" charset="0"/>
                <a:cs typeface="Calibri" panose="020F0502020204030204" pitchFamily="34" charset="0"/>
              </a:rPr>
              <a:t>Tbd</a:t>
            </a:r>
            <a:endParaRPr lang="en-US" sz="1800" dirty="0" smtClean="0">
              <a:latin typeface="Calibri" panose="020F0502020204030204" pitchFamily="34" charset="0"/>
              <a:cs typeface="Calibri" panose="020F0502020204030204" pitchFamily="34" charset="0"/>
            </a:endParaRPr>
          </a:p>
          <a:p>
            <a:pPr>
              <a:buClr>
                <a:schemeClr val="tx2"/>
              </a:buClr>
            </a:pPr>
            <a:endParaRPr lang="en-US" sz="1800" dirty="0">
              <a:solidFill>
                <a:srgbClr val="FF0000"/>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6</a:t>
            </a:fld>
            <a:endParaRPr lang="en-US" dirty="0"/>
          </a:p>
        </p:txBody>
      </p:sp>
      <p:graphicFrame>
        <p:nvGraphicFramePr>
          <p:cNvPr id="5" name="Tabelle 4"/>
          <p:cNvGraphicFramePr>
            <a:graphicFrameLocks noGrp="1"/>
          </p:cNvGraphicFramePr>
          <p:nvPr>
            <p:extLst>
              <p:ext uri="{D42A27DB-BD31-4B8C-83A1-F6EECF244321}">
                <p14:modId xmlns:p14="http://schemas.microsoft.com/office/powerpoint/2010/main" val="2456409337"/>
              </p:ext>
            </p:extLst>
          </p:nvPr>
        </p:nvGraphicFramePr>
        <p:xfrm>
          <a:off x="1358778" y="1875806"/>
          <a:ext cx="7200000" cy="3931606"/>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335719951"/>
                    </a:ext>
                  </a:extLst>
                </a:gridCol>
                <a:gridCol w="1800000">
                  <a:extLst>
                    <a:ext uri="{9D8B030D-6E8A-4147-A177-3AD203B41FA5}">
                      <a16:colId xmlns:a16="http://schemas.microsoft.com/office/drawing/2014/main" val="804443631"/>
                    </a:ext>
                  </a:extLst>
                </a:gridCol>
                <a:gridCol w="1800000">
                  <a:extLst>
                    <a:ext uri="{9D8B030D-6E8A-4147-A177-3AD203B41FA5}">
                      <a16:colId xmlns:a16="http://schemas.microsoft.com/office/drawing/2014/main" val="1267175115"/>
                    </a:ext>
                  </a:extLst>
                </a:gridCol>
                <a:gridCol w="1800000">
                  <a:extLst>
                    <a:ext uri="{9D8B030D-6E8A-4147-A177-3AD203B41FA5}">
                      <a16:colId xmlns:a16="http://schemas.microsoft.com/office/drawing/2014/main" val="2610849511"/>
                    </a:ext>
                  </a:extLst>
                </a:gridCol>
              </a:tblGrid>
              <a:tr h="439738">
                <a:tc>
                  <a:txBody>
                    <a:bodyPr/>
                    <a:lstStyle/>
                    <a:p>
                      <a:r>
                        <a:rPr lang="de-DE" sz="1600" b="0" dirty="0" err="1" smtClean="0">
                          <a:latin typeface="Calibri" panose="020F0502020204030204" pitchFamily="34" charset="0"/>
                          <a:cs typeface="Calibri" panose="020F0502020204030204" pitchFamily="34" charset="0"/>
                        </a:rPr>
                        <a:t>Participant</a:t>
                      </a:r>
                      <a:endParaRPr lang="de-DE" sz="1600" b="0" dirty="0">
                        <a:latin typeface="Calibri" panose="020F0502020204030204" pitchFamily="34" charset="0"/>
                        <a:cs typeface="Calibri" panose="020F0502020204030204" pitchFamily="34" charset="0"/>
                      </a:endParaRPr>
                    </a:p>
                  </a:txBody>
                  <a:tcPr/>
                </a:tc>
                <a:tc>
                  <a:txBody>
                    <a:bodyPr/>
                    <a:lstStyle/>
                    <a:p>
                      <a:r>
                        <a:rPr lang="de-DE" sz="1600" b="0" dirty="0" smtClean="0">
                          <a:latin typeface="Calibri" panose="020F0502020204030204" pitchFamily="34" charset="0"/>
                          <a:cs typeface="Calibri" panose="020F0502020204030204" pitchFamily="34" charset="0"/>
                        </a:rPr>
                        <a:t>Work</a:t>
                      </a:r>
                      <a:r>
                        <a:rPr lang="de-DE" sz="1600" b="0" baseline="0" dirty="0" smtClean="0">
                          <a:latin typeface="Calibri" panose="020F0502020204030204" pitchFamily="34" charset="0"/>
                          <a:cs typeface="Calibri" panose="020F0502020204030204" pitchFamily="34" charset="0"/>
                        </a:rPr>
                        <a:t> </a:t>
                      </a:r>
                      <a:r>
                        <a:rPr lang="de-DE" sz="1600" b="0" baseline="0" dirty="0" err="1" smtClean="0">
                          <a:latin typeface="Calibri" panose="020F0502020204030204" pitchFamily="34" charset="0"/>
                          <a:cs typeface="Calibri" panose="020F0502020204030204" pitchFamily="34" charset="0"/>
                        </a:rPr>
                        <a:t>package</a:t>
                      </a:r>
                      <a:endParaRPr lang="de-DE" sz="1600" b="0" dirty="0">
                        <a:latin typeface="Calibri" panose="020F0502020204030204" pitchFamily="34" charset="0"/>
                        <a:cs typeface="Calibri" panose="020F0502020204030204" pitchFamily="34" charset="0"/>
                      </a:endParaRPr>
                    </a:p>
                  </a:txBody>
                  <a:tcPr/>
                </a:tc>
                <a:tc>
                  <a:txBody>
                    <a:bodyPr/>
                    <a:lstStyle/>
                    <a:p>
                      <a:r>
                        <a:rPr lang="de-DE" sz="1600" b="0" dirty="0" smtClean="0">
                          <a:latin typeface="Calibri" panose="020F0502020204030204" pitchFamily="34" charset="0"/>
                          <a:cs typeface="Calibri" panose="020F0502020204030204" pitchFamily="34" charset="0"/>
                        </a:rPr>
                        <a:t>Schedule</a:t>
                      </a:r>
                      <a:endParaRPr lang="de-DE" sz="1600" b="0" dirty="0">
                        <a:latin typeface="Calibri" panose="020F0502020204030204" pitchFamily="34" charset="0"/>
                        <a:cs typeface="Calibri" panose="020F0502020204030204" pitchFamily="34" charset="0"/>
                      </a:endParaRPr>
                    </a:p>
                  </a:txBody>
                  <a:tcPr/>
                </a:tc>
                <a:tc>
                  <a:txBody>
                    <a:bodyPr/>
                    <a:lstStyle/>
                    <a:p>
                      <a:r>
                        <a:rPr lang="de-DE" sz="1600" b="0" dirty="0" smtClean="0">
                          <a:latin typeface="Calibri" panose="020F0502020204030204" pitchFamily="34" charset="0"/>
                          <a:cs typeface="Calibri" panose="020F0502020204030204" pitchFamily="34" charset="0"/>
                        </a:rPr>
                        <a:t>Budget</a:t>
                      </a:r>
                      <a:endParaRPr lang="de-DE" sz="1600" b="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528510394"/>
                  </a:ext>
                </a:extLst>
              </a:tr>
              <a:tr h="439738">
                <a:tc>
                  <a:txBody>
                    <a:bodyPr/>
                    <a:lstStyle/>
                    <a:p>
                      <a:pPr>
                        <a:lnSpc>
                          <a:spcPts val="1500"/>
                        </a:lnSpc>
                      </a:pPr>
                      <a:r>
                        <a:rPr lang="de-DE" sz="1600" dirty="0" err="1" smtClean="0">
                          <a:latin typeface="Calibri" panose="020F0502020204030204" pitchFamily="34" charset="0"/>
                          <a:cs typeface="Calibri" panose="020F0502020204030204" pitchFamily="34" charset="0"/>
                        </a:rPr>
                        <a:t>xy</a:t>
                      </a: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r>
                        <a:rPr lang="de-DE" sz="1600" dirty="0" smtClean="0">
                          <a:latin typeface="Calibri" panose="020F0502020204030204" pitchFamily="34" charset="0"/>
                          <a:cs typeface="Calibri" panose="020F0502020204030204" pitchFamily="34" charset="0"/>
                        </a:rPr>
                        <a:t>e.g.</a:t>
                      </a:r>
                    </a:p>
                    <a:p>
                      <a:pPr>
                        <a:lnSpc>
                          <a:spcPts val="1500"/>
                        </a:lnSpc>
                      </a:pPr>
                      <a:r>
                        <a:rPr lang="de-DE" sz="1600" dirty="0" smtClean="0">
                          <a:latin typeface="Calibri" panose="020F0502020204030204" pitchFamily="34" charset="0"/>
                          <a:cs typeface="Calibri" panose="020F0502020204030204" pitchFamily="34" charset="0"/>
                        </a:rPr>
                        <a:t>Lead</a:t>
                      </a:r>
                      <a:r>
                        <a:rPr lang="de-DE" sz="1600" baseline="0" dirty="0" smtClean="0">
                          <a:latin typeface="Calibri" panose="020F0502020204030204" pitchFamily="34" charset="0"/>
                          <a:cs typeface="Calibri" panose="020F0502020204030204" pitchFamily="34" charset="0"/>
                        </a:rPr>
                        <a:t> WP </a:t>
                      </a:r>
                      <a:r>
                        <a:rPr lang="de-DE" sz="1600" baseline="0" dirty="0" err="1" smtClean="0">
                          <a:latin typeface="Calibri" panose="020F0502020204030204" pitchFamily="34" charset="0"/>
                          <a:cs typeface="Calibri" panose="020F0502020204030204" pitchFamily="34" charset="0"/>
                        </a:rPr>
                        <a:t>xy</a:t>
                      </a:r>
                      <a:r>
                        <a:rPr lang="de-DE" sz="1600" baseline="0" dirty="0" smtClean="0">
                          <a:latin typeface="Calibri" panose="020F0502020204030204" pitchFamily="34" charset="0"/>
                          <a:cs typeface="Calibri" panose="020F0502020204030204" pitchFamily="34" charset="0"/>
                        </a:rPr>
                        <a:t>, </a:t>
                      </a:r>
                      <a:r>
                        <a:rPr lang="de-DE" sz="1600" baseline="0" dirty="0" err="1" smtClean="0">
                          <a:latin typeface="Calibri" panose="020F0502020204030204" pitchFamily="34" charset="0"/>
                          <a:cs typeface="Calibri" panose="020F0502020204030204" pitchFamily="34" charset="0"/>
                        </a:rPr>
                        <a:t>contribution</a:t>
                      </a:r>
                      <a:r>
                        <a:rPr lang="de-DE" sz="1600" baseline="0" dirty="0" smtClean="0">
                          <a:latin typeface="Calibri" panose="020F0502020204030204" pitchFamily="34" charset="0"/>
                          <a:cs typeface="Calibri" panose="020F0502020204030204" pitchFamily="34" charset="0"/>
                        </a:rPr>
                        <a:t> </a:t>
                      </a:r>
                      <a:r>
                        <a:rPr lang="de-DE" sz="1600" baseline="0" dirty="0" err="1" smtClean="0">
                          <a:latin typeface="Calibri" panose="020F0502020204030204" pitchFamily="34" charset="0"/>
                          <a:cs typeface="Calibri" panose="020F0502020204030204" pitchFamily="34" charset="0"/>
                        </a:rPr>
                        <a:t>to</a:t>
                      </a:r>
                      <a:r>
                        <a:rPr lang="de-DE" sz="1600" baseline="0" dirty="0" smtClean="0">
                          <a:latin typeface="Calibri" panose="020F0502020204030204" pitchFamily="34" charset="0"/>
                          <a:cs typeface="Calibri" panose="020F0502020204030204" pitchFamily="34" charset="0"/>
                        </a:rPr>
                        <a:t> WP </a:t>
                      </a:r>
                      <a:r>
                        <a:rPr lang="de-DE" sz="1600" baseline="0" dirty="0" err="1" smtClean="0">
                          <a:latin typeface="Calibri" panose="020F0502020204030204" pitchFamily="34" charset="0"/>
                          <a:cs typeface="Calibri" panose="020F0502020204030204" pitchFamily="34" charset="0"/>
                        </a:rPr>
                        <a:t>xy</a:t>
                      </a: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r>
                        <a:rPr lang="de-DE" sz="1600" dirty="0" smtClean="0">
                          <a:latin typeface="Calibri" panose="020F0502020204030204" pitchFamily="34" charset="0"/>
                          <a:cs typeface="Calibri" panose="020F0502020204030204" pitchFamily="34" charset="0"/>
                        </a:rPr>
                        <a:t>Request: xxx</a:t>
                      </a:r>
                    </a:p>
                    <a:p>
                      <a:pPr>
                        <a:lnSpc>
                          <a:spcPts val="1500"/>
                        </a:lnSpc>
                      </a:pPr>
                      <a:r>
                        <a:rPr lang="de-DE" sz="1600" dirty="0" smtClean="0">
                          <a:latin typeface="Calibri" panose="020F0502020204030204" pitchFamily="34" charset="0"/>
                          <a:cs typeface="Calibri" panose="020F0502020204030204" pitchFamily="34" charset="0"/>
                        </a:rPr>
                        <a:t>In-kind:</a:t>
                      </a:r>
                      <a:r>
                        <a:rPr lang="de-DE" sz="1600" baseline="0" dirty="0" smtClean="0">
                          <a:latin typeface="Calibri" panose="020F0502020204030204" pitchFamily="34" charset="0"/>
                          <a:cs typeface="Calibri" panose="020F0502020204030204" pitchFamily="34" charset="0"/>
                        </a:rPr>
                        <a:t> xxx</a:t>
                      </a: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46200931"/>
                  </a:ext>
                </a:extLst>
              </a:tr>
              <a:tr h="439738">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4140391968"/>
                  </a:ext>
                </a:extLst>
              </a:tr>
              <a:tr h="439738">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6324584"/>
                  </a:ext>
                </a:extLst>
              </a:tr>
              <a:tr h="439738">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510163919"/>
                  </a:ext>
                </a:extLst>
              </a:tr>
              <a:tr h="439738">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89885005"/>
                  </a:ext>
                </a:extLst>
              </a:tr>
              <a:tr h="439738">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77363766"/>
                  </a:ext>
                </a:extLst>
              </a:tr>
              <a:tr h="439738">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tc>
                  <a:txBody>
                    <a:bodyPr/>
                    <a:lstStyle/>
                    <a:p>
                      <a:pPr>
                        <a:lnSpc>
                          <a:spcPts val="1500"/>
                        </a:lnSpc>
                      </a:pPr>
                      <a:endParaRPr lang="de-DE"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01029984"/>
                  </a:ext>
                </a:extLst>
              </a:tr>
            </a:tbl>
          </a:graphicData>
        </a:graphic>
      </p:graphicFrame>
    </p:spTree>
    <p:extLst>
      <p:ext uri="{BB962C8B-B14F-4D97-AF65-F5344CB8AC3E}">
        <p14:creationId xmlns:p14="http://schemas.microsoft.com/office/powerpoint/2010/main" val="13235463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5" name="Inhaltsplatzhalter 4"/>
          <p:cNvSpPr>
            <a:spLocks noGrp="1"/>
          </p:cNvSpPr>
          <p:nvPr>
            <p:ph idx="1"/>
          </p:nvPr>
        </p:nvSpPr>
        <p:spPr/>
        <p:txBody>
          <a:bodyPr/>
          <a:lstStyle/>
          <a:p>
            <a:pPr fontAlgn="base">
              <a:buClr>
                <a:schemeClr val="tx2"/>
              </a:buClr>
            </a:pPr>
            <a:r>
              <a:rPr lang="en-US" sz="1800" dirty="0" smtClean="0">
                <a:latin typeface="Calibri" panose="020F0502020204030204" pitchFamily="34" charset="0"/>
                <a:cs typeface="Calibri" panose="020F0502020204030204" pitchFamily="34" charset="0"/>
              </a:rPr>
              <a:t>Any comments and ideas are very welcome</a:t>
            </a:r>
            <a:endParaRPr lang="en-US" sz="1800" dirty="0" smtClean="0">
              <a:latin typeface="Calibri" panose="020F0502020204030204" pitchFamily="34" charset="0"/>
              <a:cs typeface="Calibri" panose="020F0502020204030204" pitchFamily="34" charset="0"/>
            </a:endParaRPr>
          </a:p>
          <a:p>
            <a:pPr fontAlgn="base">
              <a:buClr>
                <a:schemeClr val="tx2"/>
              </a:buClr>
            </a:pPr>
            <a:r>
              <a:rPr lang="en-US" sz="1800" dirty="0">
                <a:latin typeface="Calibri" panose="020F0502020204030204" pitchFamily="34" charset="0"/>
                <a:cs typeface="Calibri" panose="020F0502020204030204" pitchFamily="34" charset="0"/>
              </a:rPr>
              <a:t>Preparation of proposal incl. </a:t>
            </a:r>
            <a:r>
              <a:rPr lang="en-US" sz="1800" dirty="0" smtClean="0">
                <a:latin typeface="Calibri" panose="020F0502020204030204" pitchFamily="34" charset="0"/>
                <a:cs typeface="Calibri" panose="020F0502020204030204" pitchFamily="34" charset="0"/>
              </a:rPr>
              <a:t>partners, schedule </a:t>
            </a:r>
            <a:r>
              <a:rPr lang="en-US" sz="1800" dirty="0">
                <a:latin typeface="Calibri" panose="020F0502020204030204" pitchFamily="34" charset="0"/>
                <a:cs typeface="Calibri" panose="020F0502020204030204" pitchFamily="34" charset="0"/>
              </a:rPr>
              <a:t>and budget</a:t>
            </a:r>
          </a:p>
          <a:p>
            <a:pPr fontAlgn="base"/>
            <a:endParaRPr lang="en-US" sz="1800" dirty="0" smtClean="0">
              <a:latin typeface="Calibri" panose="020F0502020204030204" pitchFamily="34" charset="0"/>
              <a:cs typeface="Calibri" panose="020F0502020204030204" pitchFamily="34" charset="0"/>
            </a:endParaRPr>
          </a:p>
          <a:p>
            <a:pPr fontAlgn="base"/>
            <a:endParaRPr lang="en-US" sz="1800" dirty="0" smtClean="0">
              <a:latin typeface="Calibri" panose="020F0502020204030204" pitchFamily="34" charset="0"/>
              <a:cs typeface="Calibri" panose="020F0502020204030204" pitchFamily="34" charset="0"/>
            </a:endParaRPr>
          </a:p>
          <a:p>
            <a:pPr fontAlgn="base"/>
            <a:endParaRPr lang="en-US" sz="1800" dirty="0">
              <a:latin typeface="Calibri" panose="020F0502020204030204" pitchFamily="34" charset="0"/>
              <a:cs typeface="Calibri" panose="020F0502020204030204" pitchFamily="34" charset="0"/>
            </a:endParaRPr>
          </a:p>
          <a:p>
            <a:pPr fontAlgn="base"/>
            <a:endParaRPr lang="en-US" sz="1800" dirty="0" smtClean="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4"/>
          </p:nvPr>
        </p:nvSpPr>
        <p:spPr/>
        <p:txBody>
          <a:bodyPr/>
          <a:lstStyle/>
          <a:p>
            <a:fld id="{DB7CB12E-BAB3-9648-8703-2FA9B219B3B1}" type="slidenum">
              <a:rPr lang="en-US" smtClean="0"/>
              <a:pPr/>
              <a:t>7</a:t>
            </a:fld>
            <a:endParaRPr lang="en-US" dirty="0"/>
          </a:p>
        </p:txBody>
      </p:sp>
    </p:spTree>
    <p:extLst>
      <p:ext uri="{BB962C8B-B14F-4D97-AF65-F5344CB8AC3E}">
        <p14:creationId xmlns:p14="http://schemas.microsoft.com/office/powerpoint/2010/main" val="3656020581"/>
      </p:ext>
    </p:extLst>
  </p:cSld>
  <p:clrMapOvr>
    <a:masterClrMapping/>
  </p:clrMapOvr>
</p:sld>
</file>

<file path=ppt/theme/theme1.xml><?xml version="1.0" encoding="utf-8"?>
<a:theme xmlns:a="http://schemas.openxmlformats.org/drawingml/2006/main" name="Office Theme">
  <a:themeElements>
    <a:clrScheme name="IEAB-Theme">
      <a:dk1>
        <a:sysClr val="windowText" lastClr="000000"/>
      </a:dk1>
      <a:lt1>
        <a:sysClr val="window" lastClr="FFFFFF"/>
      </a:lt1>
      <a:dk2>
        <a:srgbClr val="133176"/>
      </a:dk2>
      <a:lt2>
        <a:srgbClr val="EEECE1"/>
      </a:lt2>
      <a:accent1>
        <a:srgbClr val="006344"/>
      </a:accent1>
      <a:accent2>
        <a:srgbClr val="133176"/>
      </a:accent2>
      <a:accent3>
        <a:srgbClr val="CCA11B"/>
      </a:accent3>
      <a:accent4>
        <a:srgbClr val="BCAF18"/>
      </a:accent4>
      <a:accent5>
        <a:srgbClr val="006344"/>
      </a:accent5>
      <a:accent6>
        <a:srgbClr val="BCAF18"/>
      </a:accent6>
      <a:hlink>
        <a:srgbClr val="133176"/>
      </a:hlink>
      <a:folHlink>
        <a:srgbClr val="CCA11B"/>
      </a:folHlink>
    </a:clrScheme>
    <a:fontScheme name="Office 2">
      <a:majorFont>
        <a:latin typeface="Verdan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Verdan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4A890632849FC54F8FEB2A7984C849B5" ma:contentTypeVersion="0" ma:contentTypeDescription="Ein neues Dokument erstellen." ma:contentTypeScope="" ma:versionID="949a711eaa332cc71f52472192ce322a">
  <xsd:schema xmlns:xsd="http://www.w3.org/2001/XMLSchema" xmlns:xs="http://www.w3.org/2001/XMLSchema" xmlns:p="http://schemas.microsoft.com/office/2006/metadata/properties" targetNamespace="http://schemas.microsoft.com/office/2006/metadata/properties" ma:root="true" ma:fieldsID="3983e0577d04a2cefb2f11b5a297061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B46DA7-F72A-4EEE-8697-45CEE8FFF411}">
  <ds:schemaRefs>
    <ds:schemaRef ds:uri="http://schemas.microsoft.com/sharepoint/v3/contenttype/forms"/>
  </ds:schemaRefs>
</ds:datastoreItem>
</file>

<file path=customXml/itemProps2.xml><?xml version="1.0" encoding="utf-8"?>
<ds:datastoreItem xmlns:ds="http://schemas.openxmlformats.org/officeDocument/2006/customXml" ds:itemID="{719F38B0-74CA-40AF-B9BA-DAAE0195A064}">
  <ds:schemaRefs>
    <ds:schemaRef ds:uri="http://schemas.microsoft.com/office/2006/metadata/properties"/>
    <ds:schemaRef ds:uri="http://schemas.openxmlformats.org/package/2006/metadata/core-properties"/>
    <ds:schemaRef ds:uri="http://purl.org/dc/elements/1.1/"/>
    <ds:schemaRef ds:uri="http://purl.org/dc/terms/"/>
    <ds:schemaRef ds:uri="http://www.w3.org/XML/1998/namespace"/>
    <ds:schemaRef ds:uri="http://schemas.microsoft.com/office/2006/documentManagement/typ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D5A293C1-556E-4E61-8F55-4355838420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474</Words>
  <Application>Microsoft Office PowerPoint</Application>
  <PresentationFormat>Bildschirmpräsentation (4:3)</PresentationFormat>
  <Paragraphs>57</Paragraphs>
  <Slides>7</Slides>
  <Notes>2</Notes>
  <HiddenSlides>1</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Arial</vt:lpstr>
      <vt:lpstr>Calibri</vt:lpstr>
      <vt:lpstr>Symbol</vt:lpstr>
      <vt:lpstr>Verdana</vt:lpstr>
      <vt:lpstr>Wingdings</vt:lpstr>
      <vt:lpstr>Office Theme</vt:lpstr>
      <vt:lpstr>Project proposal |  Assess successes and lessons learned for conventional / advanced biofuels deployment</vt:lpstr>
      <vt:lpstr>Background</vt:lpstr>
      <vt:lpstr>Purpose and objectives</vt:lpstr>
      <vt:lpstr>Activities and expected results</vt:lpstr>
      <vt:lpstr>Work packages</vt:lpstr>
      <vt:lpstr>Participants, schedule, budget</vt:lpstr>
      <vt:lpstr>Next steps</vt:lpstr>
    </vt:vector>
  </TitlesOfParts>
  <Company>Clever Cat Design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Dearbhla Gowen</dc:creator>
  <cp:lastModifiedBy>Franziska Müller-Langer</cp:lastModifiedBy>
  <cp:revision>116</cp:revision>
  <dcterms:created xsi:type="dcterms:W3CDTF">2015-03-25T17:40:44Z</dcterms:created>
  <dcterms:modified xsi:type="dcterms:W3CDTF">2019-09-16T12:51:41Z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0x0101004A890632849FC54F8FEB2A7984C849B5</vt:lpwstr>
  </property>
</Properties>
</file>